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90" r:id="rId3"/>
    <p:sldId id="328" r:id="rId4"/>
    <p:sldId id="259" r:id="rId5"/>
    <p:sldId id="260" r:id="rId6"/>
    <p:sldId id="333" r:id="rId7"/>
    <p:sldId id="262" r:id="rId8"/>
    <p:sldId id="334" r:id="rId9"/>
    <p:sldId id="263" r:id="rId10"/>
    <p:sldId id="336" r:id="rId11"/>
    <p:sldId id="337" r:id="rId12"/>
    <p:sldId id="338" r:id="rId13"/>
    <p:sldId id="339" r:id="rId14"/>
    <p:sldId id="347" r:id="rId15"/>
    <p:sldId id="345" r:id="rId16"/>
    <p:sldId id="357" r:id="rId17"/>
    <p:sldId id="348" r:id="rId18"/>
    <p:sldId id="349" r:id="rId19"/>
    <p:sldId id="350" r:id="rId20"/>
    <p:sldId id="370" r:id="rId21"/>
    <p:sldId id="352" r:id="rId22"/>
    <p:sldId id="371" r:id="rId23"/>
    <p:sldId id="354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266" r:id="rId34"/>
    <p:sldId id="303" r:id="rId35"/>
    <p:sldId id="307" r:id="rId36"/>
    <p:sldId id="309" r:id="rId37"/>
    <p:sldId id="292" r:id="rId38"/>
    <p:sldId id="267" r:id="rId39"/>
    <p:sldId id="369" r:id="rId40"/>
    <p:sldId id="368" r:id="rId41"/>
    <p:sldId id="367" r:id="rId42"/>
    <p:sldId id="311" r:id="rId43"/>
    <p:sldId id="317" r:id="rId44"/>
    <p:sldId id="319" r:id="rId45"/>
    <p:sldId id="320" r:id="rId46"/>
    <p:sldId id="323" r:id="rId47"/>
    <p:sldId id="322" r:id="rId48"/>
    <p:sldId id="298" r:id="rId49"/>
    <p:sldId id="271" r:id="rId50"/>
    <p:sldId id="324" r:id="rId51"/>
    <p:sldId id="281" r:id="rId52"/>
    <p:sldId id="277" r:id="rId53"/>
    <p:sldId id="278" r:id="rId54"/>
    <p:sldId id="279" r:id="rId55"/>
    <p:sldId id="299" r:id="rId56"/>
    <p:sldId id="283" r:id="rId57"/>
    <p:sldId id="284" r:id="rId58"/>
    <p:sldId id="287" r:id="rId59"/>
    <p:sldId id="291" r:id="rId60"/>
    <p:sldId id="285" r:id="rId61"/>
    <p:sldId id="286" r:id="rId62"/>
    <p:sldId id="301" r:id="rId63"/>
    <p:sldId id="300" r:id="rId64"/>
    <p:sldId id="289" r:id="rId65"/>
    <p:sldId id="325" r:id="rId66"/>
    <p:sldId id="326" r:id="rId67"/>
    <p:sldId id="327" r:id="rId68"/>
    <p:sldId id="330" r:id="rId69"/>
    <p:sldId id="329" r:id="rId70"/>
    <p:sldId id="331" r:id="rId71"/>
    <p:sldId id="332" r:id="rId72"/>
    <p:sldId id="304" r:id="rId73"/>
    <p:sldId id="269" r:id="rId74"/>
    <p:sldId id="315" r:id="rId75"/>
    <p:sldId id="314" r:id="rId76"/>
    <p:sldId id="274" r:id="rId77"/>
    <p:sldId id="276" r:id="rId78"/>
    <p:sldId id="302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/>
    <p:restoredTop sz="86433"/>
  </p:normalViewPr>
  <p:slideViewPr>
    <p:cSldViewPr snapToGrid="0" snapToObjects="1">
      <p:cViewPr varScale="1">
        <p:scale>
          <a:sx n="74" d="100"/>
          <a:sy n="74" d="100"/>
        </p:scale>
        <p:origin x="1651" y="67"/>
      </p:cViewPr>
      <p:guideLst/>
    </p:cSldViewPr>
  </p:slideViewPr>
  <p:outlineViewPr>
    <p:cViewPr>
      <p:scale>
        <a:sx n="33" d="100"/>
        <a:sy n="33" d="100"/>
      </p:scale>
      <p:origin x="0" y="-303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F1762-B1D7-6B42-B17D-D1DAACD3A3CC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7D51D2-52B4-0B4C-A6F1-09A219A46272}">
      <dgm:prSet phldrT="[Text]"/>
      <dgm:spPr/>
      <dgm:t>
        <a:bodyPr/>
        <a:lstStyle/>
        <a:p>
          <a:r>
            <a:rPr lang="en-US" dirty="0"/>
            <a:t>Exploration</a:t>
          </a:r>
        </a:p>
      </dgm:t>
    </dgm:pt>
    <dgm:pt modelId="{30266503-E31A-F547-8DC2-B9148DFEB1C7}" type="parTrans" cxnId="{3DFE83B0-5F10-7D42-A37E-13B4F5684836}">
      <dgm:prSet/>
      <dgm:spPr/>
      <dgm:t>
        <a:bodyPr/>
        <a:lstStyle/>
        <a:p>
          <a:endParaRPr lang="en-US"/>
        </a:p>
      </dgm:t>
    </dgm:pt>
    <dgm:pt modelId="{C9287389-0DBE-1F43-93A5-E0CFE96D5D05}" type="sibTrans" cxnId="{3DFE83B0-5F10-7D42-A37E-13B4F5684836}">
      <dgm:prSet/>
      <dgm:spPr/>
      <dgm:t>
        <a:bodyPr/>
        <a:lstStyle/>
        <a:p>
          <a:endParaRPr lang="en-US"/>
        </a:p>
      </dgm:t>
    </dgm:pt>
    <dgm:pt modelId="{EF020F9B-BBA7-1342-A2F5-F5D948ABEF71}">
      <dgm:prSet phldrT="[Text]"/>
      <dgm:spPr/>
      <dgm:t>
        <a:bodyPr/>
        <a:lstStyle/>
        <a:p>
          <a:r>
            <a:rPr lang="en-US" dirty="0"/>
            <a:t>Try random actions and see what happens</a:t>
          </a:r>
        </a:p>
      </dgm:t>
    </dgm:pt>
    <dgm:pt modelId="{073C9E2B-F963-9943-B85C-B52E5A0B0589}" type="parTrans" cxnId="{F8AF8686-5663-9549-B0EB-3A7F6573ED96}">
      <dgm:prSet/>
      <dgm:spPr/>
      <dgm:t>
        <a:bodyPr/>
        <a:lstStyle/>
        <a:p>
          <a:endParaRPr lang="en-US"/>
        </a:p>
      </dgm:t>
    </dgm:pt>
    <dgm:pt modelId="{25E1D9BB-B717-514D-A040-1D7D63404F52}" type="sibTrans" cxnId="{F8AF8686-5663-9549-B0EB-3A7F6573ED96}">
      <dgm:prSet/>
      <dgm:spPr/>
      <dgm:t>
        <a:bodyPr/>
        <a:lstStyle/>
        <a:p>
          <a:endParaRPr lang="en-US"/>
        </a:p>
      </dgm:t>
    </dgm:pt>
    <dgm:pt modelId="{1EAFCFD3-33D8-5846-9D63-B78B6B2A376C}">
      <dgm:prSet phldrT="[Text]"/>
      <dgm:spPr/>
      <dgm:t>
        <a:bodyPr/>
        <a:lstStyle/>
        <a:p>
          <a:r>
            <a:rPr lang="en-US" dirty="0"/>
            <a:t>Exploitation</a:t>
          </a:r>
        </a:p>
      </dgm:t>
    </dgm:pt>
    <dgm:pt modelId="{B666561F-7D19-0040-9B0D-4D9FD10DE4E0}" type="parTrans" cxnId="{1B020E18-137F-654B-A493-6264410F5DDF}">
      <dgm:prSet/>
      <dgm:spPr/>
      <dgm:t>
        <a:bodyPr/>
        <a:lstStyle/>
        <a:p>
          <a:endParaRPr lang="en-US"/>
        </a:p>
      </dgm:t>
    </dgm:pt>
    <dgm:pt modelId="{A31180E7-CDEB-FC42-B4AE-BACF4D026A8C}" type="sibTrans" cxnId="{1B020E18-137F-654B-A493-6264410F5DDF}">
      <dgm:prSet/>
      <dgm:spPr/>
      <dgm:t>
        <a:bodyPr/>
        <a:lstStyle/>
        <a:p>
          <a:endParaRPr lang="en-US"/>
        </a:p>
      </dgm:t>
    </dgm:pt>
    <dgm:pt modelId="{11B043C4-9B0C-9F40-8FD8-86B60FFF2D1C}">
      <dgm:prSet phldrT="[Text]"/>
      <dgm:spPr/>
      <dgm:t>
        <a:bodyPr/>
        <a:lstStyle/>
        <a:p>
          <a:r>
            <a:rPr lang="en-US" dirty="0"/>
            <a:t>Do what has earned rewards in the past</a:t>
          </a:r>
        </a:p>
      </dgm:t>
    </dgm:pt>
    <dgm:pt modelId="{FE1A6BE8-4223-9846-82AF-472306CF92CA}" type="parTrans" cxnId="{8EA48C04-D005-BE46-9D8D-D0B49BDC998D}">
      <dgm:prSet/>
      <dgm:spPr/>
      <dgm:t>
        <a:bodyPr/>
        <a:lstStyle/>
        <a:p>
          <a:endParaRPr lang="en-US"/>
        </a:p>
      </dgm:t>
    </dgm:pt>
    <dgm:pt modelId="{6445E3F1-4F1E-4F4D-84C2-C10FA609B9CC}" type="sibTrans" cxnId="{8EA48C04-D005-BE46-9D8D-D0B49BDC998D}">
      <dgm:prSet/>
      <dgm:spPr/>
      <dgm:t>
        <a:bodyPr/>
        <a:lstStyle/>
        <a:p>
          <a:endParaRPr lang="en-US"/>
        </a:p>
      </dgm:t>
    </dgm:pt>
    <dgm:pt modelId="{05504153-1FB8-8743-994C-84A85319958F}" type="pres">
      <dgm:prSet presAssocID="{5F1F1762-B1D7-6B42-B17D-D1DAACD3A3C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61E91BF5-F62D-944D-96F1-60BB326C0EB0}" type="pres">
      <dgm:prSet presAssocID="{5F1F1762-B1D7-6B42-B17D-D1DAACD3A3CC}" presName="dummyMaxCanvas" presStyleCnt="0"/>
      <dgm:spPr/>
    </dgm:pt>
    <dgm:pt modelId="{7C0E7BC6-7FC5-8F42-B935-014C01D3AC17}" type="pres">
      <dgm:prSet presAssocID="{5F1F1762-B1D7-6B42-B17D-D1DAACD3A3CC}" presName="parentComposite" presStyleCnt="0"/>
      <dgm:spPr/>
    </dgm:pt>
    <dgm:pt modelId="{C00855C2-1712-8240-BE41-D06DE1A8FBDF}" type="pres">
      <dgm:prSet presAssocID="{5F1F1762-B1D7-6B42-B17D-D1DAACD3A3CC}" presName="parent1" presStyleLbl="alignAccFollowNode1" presStyleIdx="0" presStyleCnt="4">
        <dgm:presLayoutVars>
          <dgm:chMax val="4"/>
        </dgm:presLayoutVars>
      </dgm:prSet>
      <dgm:spPr/>
    </dgm:pt>
    <dgm:pt modelId="{0306C60D-1F50-AC45-A17E-D8E44A460D92}" type="pres">
      <dgm:prSet presAssocID="{5F1F1762-B1D7-6B42-B17D-D1DAACD3A3CC}" presName="parent2" presStyleLbl="alignAccFollowNode1" presStyleIdx="1" presStyleCnt="4">
        <dgm:presLayoutVars>
          <dgm:chMax val="4"/>
        </dgm:presLayoutVars>
      </dgm:prSet>
      <dgm:spPr/>
    </dgm:pt>
    <dgm:pt modelId="{324F8294-AB28-854F-8468-F4F6151FA2F1}" type="pres">
      <dgm:prSet presAssocID="{5F1F1762-B1D7-6B42-B17D-D1DAACD3A3CC}" presName="childrenComposite" presStyleCnt="0"/>
      <dgm:spPr/>
    </dgm:pt>
    <dgm:pt modelId="{1DE6338C-5FB4-3648-81C6-2865F887CC11}" type="pres">
      <dgm:prSet presAssocID="{5F1F1762-B1D7-6B42-B17D-D1DAACD3A3CC}" presName="dummyMaxCanvas_ChildArea" presStyleCnt="0"/>
      <dgm:spPr/>
    </dgm:pt>
    <dgm:pt modelId="{501DF01E-CDB9-2149-B220-624783982333}" type="pres">
      <dgm:prSet presAssocID="{5F1F1762-B1D7-6B42-B17D-D1DAACD3A3CC}" presName="fulcrum" presStyleLbl="alignAccFollowNode1" presStyleIdx="2" presStyleCnt="4"/>
      <dgm:spPr/>
    </dgm:pt>
    <dgm:pt modelId="{71BC86BF-7B29-0745-8FDA-31D04C0FC988}" type="pres">
      <dgm:prSet presAssocID="{5F1F1762-B1D7-6B42-B17D-D1DAACD3A3CC}" presName="balance_11" presStyleLbl="alignAccFollowNode1" presStyleIdx="3" presStyleCnt="4">
        <dgm:presLayoutVars>
          <dgm:bulletEnabled val="1"/>
        </dgm:presLayoutVars>
      </dgm:prSet>
      <dgm:spPr/>
    </dgm:pt>
    <dgm:pt modelId="{D2BBACE4-10AD-D647-B95D-3A2FDC817B1D}" type="pres">
      <dgm:prSet presAssocID="{5F1F1762-B1D7-6B42-B17D-D1DAACD3A3CC}" presName="left_11_1" presStyleLbl="node1" presStyleIdx="0" presStyleCnt="2">
        <dgm:presLayoutVars>
          <dgm:bulletEnabled val="1"/>
        </dgm:presLayoutVars>
      </dgm:prSet>
      <dgm:spPr/>
    </dgm:pt>
    <dgm:pt modelId="{CE782267-A237-F540-9712-CD2CF216C862}" type="pres">
      <dgm:prSet presAssocID="{5F1F1762-B1D7-6B42-B17D-D1DAACD3A3CC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8EA48C04-D005-BE46-9D8D-D0B49BDC998D}" srcId="{1EAFCFD3-33D8-5846-9D63-B78B6B2A376C}" destId="{11B043C4-9B0C-9F40-8FD8-86B60FFF2D1C}" srcOrd="0" destOrd="0" parTransId="{FE1A6BE8-4223-9846-82AF-472306CF92CA}" sibTransId="{6445E3F1-4F1E-4F4D-84C2-C10FA609B9CC}"/>
    <dgm:cxn modelId="{1B020E18-137F-654B-A493-6264410F5DDF}" srcId="{5F1F1762-B1D7-6B42-B17D-D1DAACD3A3CC}" destId="{1EAFCFD3-33D8-5846-9D63-B78B6B2A376C}" srcOrd="1" destOrd="0" parTransId="{B666561F-7D19-0040-9B0D-4D9FD10DE4E0}" sibTransId="{A31180E7-CDEB-FC42-B4AE-BACF4D026A8C}"/>
    <dgm:cxn modelId="{05A3DD51-8E79-A748-99C1-B790D82C2822}" type="presOf" srcId="{5F1F1762-B1D7-6B42-B17D-D1DAACD3A3CC}" destId="{05504153-1FB8-8743-994C-84A85319958F}" srcOrd="0" destOrd="0" presId="urn:microsoft.com/office/officeart/2005/8/layout/balance1"/>
    <dgm:cxn modelId="{1D2AE279-0B41-2E49-9637-3F2E6BF407D4}" type="presOf" srcId="{E87D51D2-52B4-0B4C-A6F1-09A219A46272}" destId="{C00855C2-1712-8240-BE41-D06DE1A8FBDF}" srcOrd="0" destOrd="0" presId="urn:microsoft.com/office/officeart/2005/8/layout/balance1"/>
    <dgm:cxn modelId="{8792F479-672F-894D-85C3-C960C1349443}" type="presOf" srcId="{11B043C4-9B0C-9F40-8FD8-86B60FFF2D1C}" destId="{CE782267-A237-F540-9712-CD2CF216C862}" srcOrd="0" destOrd="0" presId="urn:microsoft.com/office/officeart/2005/8/layout/balance1"/>
    <dgm:cxn modelId="{F8AF8686-5663-9549-B0EB-3A7F6573ED96}" srcId="{E87D51D2-52B4-0B4C-A6F1-09A219A46272}" destId="{EF020F9B-BBA7-1342-A2F5-F5D948ABEF71}" srcOrd="0" destOrd="0" parTransId="{073C9E2B-F963-9943-B85C-B52E5A0B0589}" sibTransId="{25E1D9BB-B717-514D-A040-1D7D63404F52}"/>
    <dgm:cxn modelId="{3DFE83B0-5F10-7D42-A37E-13B4F5684836}" srcId="{5F1F1762-B1D7-6B42-B17D-D1DAACD3A3CC}" destId="{E87D51D2-52B4-0B4C-A6F1-09A219A46272}" srcOrd="0" destOrd="0" parTransId="{30266503-E31A-F547-8DC2-B9148DFEB1C7}" sibTransId="{C9287389-0DBE-1F43-93A5-E0CFE96D5D05}"/>
    <dgm:cxn modelId="{F2E7B8B5-F742-CD44-A567-D4A0C01B35DB}" type="presOf" srcId="{EF020F9B-BBA7-1342-A2F5-F5D948ABEF71}" destId="{D2BBACE4-10AD-D647-B95D-3A2FDC817B1D}" srcOrd="0" destOrd="0" presId="urn:microsoft.com/office/officeart/2005/8/layout/balance1"/>
    <dgm:cxn modelId="{E36483D5-62B4-394D-A4E4-CB00F5D5163D}" type="presOf" srcId="{1EAFCFD3-33D8-5846-9D63-B78B6B2A376C}" destId="{0306C60D-1F50-AC45-A17E-D8E44A460D92}" srcOrd="0" destOrd="0" presId="urn:microsoft.com/office/officeart/2005/8/layout/balance1"/>
    <dgm:cxn modelId="{130E7D56-9345-A443-ACFA-9A853858957F}" type="presParOf" srcId="{05504153-1FB8-8743-994C-84A85319958F}" destId="{61E91BF5-F62D-944D-96F1-60BB326C0EB0}" srcOrd="0" destOrd="0" presId="urn:microsoft.com/office/officeart/2005/8/layout/balance1"/>
    <dgm:cxn modelId="{474D4E6C-50DD-B24D-A371-0D889251559D}" type="presParOf" srcId="{05504153-1FB8-8743-994C-84A85319958F}" destId="{7C0E7BC6-7FC5-8F42-B935-014C01D3AC17}" srcOrd="1" destOrd="0" presId="urn:microsoft.com/office/officeart/2005/8/layout/balance1"/>
    <dgm:cxn modelId="{81CD69A9-1852-0241-A11C-5B7E5253E066}" type="presParOf" srcId="{7C0E7BC6-7FC5-8F42-B935-014C01D3AC17}" destId="{C00855C2-1712-8240-BE41-D06DE1A8FBDF}" srcOrd="0" destOrd="0" presId="urn:microsoft.com/office/officeart/2005/8/layout/balance1"/>
    <dgm:cxn modelId="{38DD5BA2-4A37-0E47-A702-D0B879FF8A7B}" type="presParOf" srcId="{7C0E7BC6-7FC5-8F42-B935-014C01D3AC17}" destId="{0306C60D-1F50-AC45-A17E-D8E44A460D92}" srcOrd="1" destOrd="0" presId="urn:microsoft.com/office/officeart/2005/8/layout/balance1"/>
    <dgm:cxn modelId="{BD90CF9A-BCB0-234A-AF20-C22ABB28B24F}" type="presParOf" srcId="{05504153-1FB8-8743-994C-84A85319958F}" destId="{324F8294-AB28-854F-8468-F4F6151FA2F1}" srcOrd="2" destOrd="0" presId="urn:microsoft.com/office/officeart/2005/8/layout/balance1"/>
    <dgm:cxn modelId="{26CE4F32-9EB2-E947-81F9-638488DB7846}" type="presParOf" srcId="{324F8294-AB28-854F-8468-F4F6151FA2F1}" destId="{1DE6338C-5FB4-3648-81C6-2865F887CC11}" srcOrd="0" destOrd="0" presId="urn:microsoft.com/office/officeart/2005/8/layout/balance1"/>
    <dgm:cxn modelId="{67284D88-EEC6-A74A-AE29-1C0A0325311B}" type="presParOf" srcId="{324F8294-AB28-854F-8468-F4F6151FA2F1}" destId="{501DF01E-CDB9-2149-B220-624783982333}" srcOrd="1" destOrd="0" presId="urn:microsoft.com/office/officeart/2005/8/layout/balance1"/>
    <dgm:cxn modelId="{525C540A-6D50-A14F-AB56-6713777334F2}" type="presParOf" srcId="{324F8294-AB28-854F-8468-F4F6151FA2F1}" destId="{71BC86BF-7B29-0745-8FDA-31D04C0FC988}" srcOrd="2" destOrd="0" presId="urn:microsoft.com/office/officeart/2005/8/layout/balance1"/>
    <dgm:cxn modelId="{7052323A-88B3-CF43-8614-9D46451EEE7F}" type="presParOf" srcId="{324F8294-AB28-854F-8468-F4F6151FA2F1}" destId="{D2BBACE4-10AD-D647-B95D-3A2FDC817B1D}" srcOrd="3" destOrd="0" presId="urn:microsoft.com/office/officeart/2005/8/layout/balance1"/>
    <dgm:cxn modelId="{F1DCB71B-7640-4F4E-A489-7FE4811CCC7A}" type="presParOf" srcId="{324F8294-AB28-854F-8468-F4F6151FA2F1}" destId="{CE782267-A237-F540-9712-CD2CF216C862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855C2-1712-8240-BE41-D06DE1A8FBDF}">
      <dsp:nvSpPr>
        <dsp:cNvPr id="0" name=""/>
        <dsp:cNvSpPr/>
      </dsp:nvSpPr>
      <dsp:spPr>
        <a:xfrm>
          <a:off x="2028761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Exploration</a:t>
          </a:r>
        </a:p>
      </dsp:txBody>
      <dsp:txXfrm>
        <a:off x="2054250" y="25489"/>
        <a:ext cx="1515503" cy="819289"/>
      </dsp:txXfrm>
    </dsp:sp>
    <dsp:sp modelId="{0306C60D-1F50-AC45-A17E-D8E44A460D92}">
      <dsp:nvSpPr>
        <dsp:cNvPr id="0" name=""/>
        <dsp:cNvSpPr/>
      </dsp:nvSpPr>
      <dsp:spPr>
        <a:xfrm>
          <a:off x="4291457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Exploitation</a:t>
          </a:r>
        </a:p>
      </dsp:txBody>
      <dsp:txXfrm>
        <a:off x="4316946" y="25489"/>
        <a:ext cx="1515503" cy="819289"/>
      </dsp:txXfrm>
    </dsp:sp>
    <dsp:sp modelId="{501DF01E-CDB9-2149-B220-624783982333}">
      <dsp:nvSpPr>
        <dsp:cNvPr id="0" name=""/>
        <dsp:cNvSpPr/>
      </dsp:nvSpPr>
      <dsp:spPr>
        <a:xfrm>
          <a:off x="3616999" y="3698637"/>
          <a:ext cx="652700" cy="6527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C86BF-7B29-0745-8FDA-31D04C0FC988}">
      <dsp:nvSpPr>
        <dsp:cNvPr id="0" name=""/>
        <dsp:cNvSpPr/>
      </dsp:nvSpPr>
      <dsp:spPr>
        <a:xfrm>
          <a:off x="1985247" y="3425373"/>
          <a:ext cx="3916204" cy="264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BACE4-10AD-D647-B95D-3A2FDC817B1D}">
      <dsp:nvSpPr>
        <dsp:cNvPr id="0" name=""/>
        <dsp:cNvSpPr/>
      </dsp:nvSpPr>
      <dsp:spPr>
        <a:xfrm>
          <a:off x="2028761" y="1061726"/>
          <a:ext cx="1566481" cy="2332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Try random actions and see what happens</a:t>
          </a:r>
        </a:p>
      </dsp:txBody>
      <dsp:txXfrm>
        <a:off x="2105230" y="1138195"/>
        <a:ext cx="1413543" cy="2179379"/>
      </dsp:txXfrm>
    </dsp:sp>
    <dsp:sp modelId="{CE782267-A237-F540-9712-CD2CF216C862}">
      <dsp:nvSpPr>
        <dsp:cNvPr id="0" name=""/>
        <dsp:cNvSpPr/>
      </dsp:nvSpPr>
      <dsp:spPr>
        <a:xfrm>
          <a:off x="4291457" y="1061726"/>
          <a:ext cx="1566481" cy="2332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 what has earned rewards in the past</a:t>
          </a:r>
        </a:p>
      </dsp:txBody>
      <dsp:txXfrm>
        <a:off x="4367926" y="1138195"/>
        <a:ext cx="1413543" cy="2179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5E575-1256-404C-8743-B51A89EBB0E9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AF65A-5EF4-A14B-AF6A-37E81F37F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293tu0hh9ww08co/r-cnn-cvpr.pdf?dl=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bpi3vd7gia9f6ul/rcnn-cvpr14-slides.pdf?dl=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10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actual code, I use top-left, but it’s easier to represent action definitions with </a:t>
            </a:r>
            <a:r>
              <a:rPr lang="en-US" dirty="0" err="1"/>
              <a:t>x,y</a:t>
            </a:r>
            <a:r>
              <a:rPr lang="en-US" dirty="0"/>
              <a:t> as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5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9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courtesy of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Tomás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Donoso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Dalle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Molle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Institute for Artificial Intelligence (IDSIA) in Lugano, Switzerland</a:t>
            </a: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http://</a:t>
            </a:r>
            <a:r>
              <a:rPr lang="en-US" dirty="0" err="1"/>
              <a:t>robotics.idsia.ch</a:t>
            </a:r>
            <a:r>
              <a:rPr lang="en-US" dirty="0"/>
              <a:t>/media/</a:t>
            </a:r>
            <a:r>
              <a:rPr lang="en-US" dirty="0" err="1"/>
              <a:t>videos.html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www.xsens.com</a:t>
            </a:r>
            <a:r>
              <a:rPr lang="en-US" dirty="0"/>
              <a:t>/customer-cases/vector-</a:t>
            </a:r>
            <a:r>
              <a:rPr lang="en-US" dirty="0" err="1"/>
              <a:t>ai</a:t>
            </a:r>
            <a:r>
              <a:rPr lang="en-US" dirty="0"/>
              <a:t>-shaping-the-future-for-autonomous-driving/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31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waset.org</a:t>
            </a:r>
            <a:r>
              <a:rPr lang="en-US" dirty="0"/>
              <a:t>/publications/6138/object-localization-in-medical-images-using-genetic-algorithms</a:t>
            </a:r>
          </a:p>
          <a:p>
            <a:r>
              <a:rPr lang="en-US" dirty="0"/>
              <a:t>Object localization in medical images using genetic algorithms George </a:t>
            </a:r>
            <a:r>
              <a:rPr lang="en-US" dirty="0" err="1"/>
              <a:t>Karkavitsas</a:t>
            </a:r>
            <a:r>
              <a:rPr lang="en-US" dirty="0"/>
              <a:t> and Maria </a:t>
            </a:r>
            <a:r>
              <a:rPr lang="en-US" dirty="0" err="1"/>
              <a:t>Rangoussi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World Academy of Science, Engineering and Technology International Journal of Medical and Health Sciences Vol:1, No:2, 2007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0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0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- 6x6</a:t>
            </a:r>
            <a:r>
              <a:rPr lang="en-US" baseline="0" dirty="0"/>
              <a:t> array of blocks, each containing 3x3 array of cells, each containing 9-bin histogram.</a:t>
            </a:r>
          </a:p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54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preliminary experiments,</a:t>
            </a:r>
            <a:r>
              <a:rPr lang="en-US" baseline="0" dirty="0"/>
              <a:t> </a:t>
            </a:r>
            <a:r>
              <a:rPr lang="en-US" dirty="0"/>
              <a:t>I found alpha = 0.1 to work better</a:t>
            </a:r>
            <a:r>
              <a:rPr lang="en-US" baseline="0" dirty="0"/>
              <a:t> that 0.2, which was too aggressive, causing bounding boxes drift away from ground truth entirely.  Alpha &lt;0.1 would make it hard to make sufficient progress toward its goal in 15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0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with robot picking up cup: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www.azorobotics.com</a:t>
            </a:r>
            <a:r>
              <a:rPr lang="en-US" dirty="0"/>
              <a:t>/</a:t>
            </a:r>
            <a:r>
              <a:rPr lang="en-US" dirty="0" err="1"/>
              <a:t>Article.aspx?ArticleID</a:t>
            </a:r>
            <a:r>
              <a:rPr lang="en-US" dirty="0"/>
              <a:t>=91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0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Rich Feature Hierarchies for Accurate Object Detection and Semantic Segmentation</a:t>
            </a:r>
            <a:br>
              <a:rPr lang="en-US" dirty="0"/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Girshick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Donahue, T. Darrell, J. Malik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Conference on Computer Vision and Pattern Recognition (CVPR), 2014</a:t>
            </a:r>
            <a:br>
              <a:rPr lang="en-US" dirty="0"/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4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9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</a:t>
            </a:r>
            <a:r>
              <a:rPr lang="en-US" dirty="0" err="1"/>
              <a:t>clipartix.com</a:t>
            </a:r>
            <a:r>
              <a:rPr lang="en-US" dirty="0"/>
              <a:t>/dog-bone-clipart-image-22328/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3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Important</a:t>
            </a:r>
            <a:r>
              <a:rPr lang="en-US" baseline="0" dirty="0"/>
              <a:t> concept in reinforcement learning: tradeoff between exploration and exploitation</a:t>
            </a:r>
          </a:p>
          <a:p>
            <a:r>
              <a:rPr lang="en-US" baseline="0" dirty="0"/>
              <a:t>- Exploration: try new random actions and see what happens</a:t>
            </a:r>
          </a:p>
          <a:p>
            <a:r>
              <a:rPr lang="en-US" baseline="0" dirty="0"/>
              <a:t>- Exploitation: do what has earned you rewards in the past.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With probability epsilon, agent chooses action according to uniform random distribution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With probability 1-epsilon, agent chooses action based on best information (max Q value, but I haven’t gotten there yet)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 history helps prevent</a:t>
            </a:r>
            <a:r>
              <a:rPr lang="en-US" baseline="0" dirty="0"/>
              <a:t> the algorithm from getting “stuck.” Like in chess rules. 3 repeated positions = stalemate.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- 6x6</a:t>
            </a:r>
            <a:r>
              <a:rPr lang="en-US" baseline="0" dirty="0"/>
              <a:t> array of blocks, each containing 3x3 array of cells, each containing 9-bin histogram.</a:t>
            </a:r>
          </a:p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AF65A-5EF4-A14B-AF6A-37E81F37FE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C4C4-535B-4744-B86A-80EDCEDE10D7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6CD1-2BA8-C747-8E4D-F26F2055F1C6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4C49-D8BD-EB40-8E30-184EEF1DE9AE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75D6-F04C-6849-B405-01835441D924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4427-A7D5-974C-A74F-2C77FE9A3C0B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1A82-B686-EE4A-9EE8-1A25738CAD8A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7907-A527-5545-8CD3-0C4444B60E89}" type="datetime1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C994D-BD13-584F-A114-D03FFBE7BF55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0F4A-BDD9-3E4B-ADA1-F4538DF5F683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CAE3-8212-F445-8460-AC0587A66AE3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51D3-16E8-1B47-A0E4-F3DB545BF15B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12FD-91A5-0748-A9C3-11118991DF54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CA5F7-57FC-B74D-A0EA-8E060213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7.emf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0.png"/><Relationship Id="rId5" Type="http://schemas.openxmlformats.org/officeDocument/2006/relationships/image" Target="../media/image13.png"/><Relationship Id="rId10" Type="http://schemas.openxmlformats.org/officeDocument/2006/relationships/image" Target="../media/image180.png"/><Relationship Id="rId4" Type="http://schemas.openxmlformats.org/officeDocument/2006/relationships/image" Target="../media/image12.png"/><Relationship Id="rId9" Type="http://schemas.openxmlformats.org/officeDocument/2006/relationships/image" Target="../media/image170.png"/><Relationship Id="rId1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dropboxusercontent.com/s/bpi3vd7gia9f6ul/rcnn-cvpr14-slides.pdf?dl=0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orobotics.com/Article.aspx?ArticleID=9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sens.com/customer-cases/vector-ai-shaping-the-future-for-autonomous-drivin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set.org/publications/6138/object-localization-in-medical-images-using-genetic-algori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Bounding Box Improvement With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Andrea Cleland</a:t>
            </a:r>
          </a:p>
          <a:p>
            <a:r>
              <a:rPr lang="en-US" dirty="0"/>
              <a:t>Master’s Thesis Defense</a:t>
            </a:r>
          </a:p>
          <a:p>
            <a:r>
              <a:rPr lang="en-US" dirty="0"/>
              <a:t>Portland State University</a:t>
            </a:r>
          </a:p>
          <a:p>
            <a:r>
              <a:rPr lang="en-US" dirty="0"/>
              <a:t>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0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7032" y="2872651"/>
            <a:ext cx="3405468" cy="6203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Initial box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10604"/>
            <a:ext cx="5439604" cy="6164885"/>
            <a:chOff x="344312" y="410604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10604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64114" y="2657856"/>
            <a:ext cx="944669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10604"/>
            <a:ext cx="5439604" cy="6164885"/>
            <a:chOff x="344312" y="410604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10604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064114" y="2657856"/>
            <a:ext cx="944669" cy="1311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2104" y="2657856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3"/>
            <a:endCxn id="10" idx="3"/>
          </p:cNvCxnSpPr>
          <p:nvPr/>
        </p:nvCxnSpPr>
        <p:spPr>
          <a:xfrm>
            <a:off x="4008783" y="3313441"/>
            <a:ext cx="1457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922104" y="3313440"/>
            <a:ext cx="1420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6"/>
          <p:cNvSpPr>
            <a:spLocks noGrp="1"/>
          </p:cNvSpPr>
          <p:nvPr>
            <p:ph idx="1"/>
          </p:nvPr>
        </p:nvSpPr>
        <p:spPr>
          <a:xfrm>
            <a:off x="5737225" y="3012035"/>
            <a:ext cx="3406775" cy="481011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9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922104" y="2657856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7032" y="3183400"/>
            <a:ext cx="3405468" cy="5441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Up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4312" y="3730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922104" y="2657856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22103" y="2549390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922103" y="2549390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2958276"/>
            <a:ext cx="3405468" cy="49339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Fatter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922103" y="2549390"/>
            <a:ext cx="1232453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69097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869097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2846705"/>
            <a:ext cx="3405468" cy="5314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Left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869097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9632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632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54158" y="2906825"/>
            <a:ext cx="3405468" cy="5962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Smaller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632" y="2549390"/>
            <a:ext cx="1338468" cy="13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19874" y="2603638"/>
            <a:ext cx="117252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3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6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19874" y="2603638"/>
            <a:ext cx="117252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2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2939225"/>
            <a:ext cx="3405468" cy="5314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Fatter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19874" y="2603638"/>
            <a:ext cx="117252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9826" y="26036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2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826" y="26036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9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2958275"/>
            <a:ext cx="3405468" cy="49339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826" y="26036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9826" y="27560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6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49826" y="27560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7032" y="3259600"/>
            <a:ext cx="3405468" cy="49339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Taller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49826" y="2756038"/>
            <a:ext cx="1331844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9826" y="2663687"/>
            <a:ext cx="1331844" cy="1391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4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826" y="2663687"/>
            <a:ext cx="1331844" cy="1391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38532" y="3100303"/>
            <a:ext cx="3405468" cy="5314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Taller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49826" y="2663687"/>
            <a:ext cx="1331844" cy="1391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9826" y="2604052"/>
            <a:ext cx="1331844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49826" y="2604052"/>
            <a:ext cx="1331844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9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38532" y="3132053"/>
            <a:ext cx="3405468" cy="467995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Left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49826" y="2604052"/>
            <a:ext cx="1331844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50435" y="2604052"/>
            <a:ext cx="1331844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556" y="6229570"/>
            <a:ext cx="7886700" cy="978369"/>
          </a:xfrm>
        </p:spPr>
        <p:txBody>
          <a:bodyPr/>
          <a:lstStyle/>
          <a:p>
            <a:r>
              <a:rPr lang="en-US" dirty="0"/>
              <a:t>Task: identify and locate objects in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3687" y="1513498"/>
            <a:ext cx="6183681" cy="4652682"/>
            <a:chOff x="1506071" y="1886231"/>
            <a:chExt cx="6183681" cy="465268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72" t="3367" r="1188" b="28116"/>
            <a:stretch/>
          </p:blipFill>
          <p:spPr>
            <a:xfrm>
              <a:off x="1506071" y="1886231"/>
              <a:ext cx="6131858" cy="465268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716306" y="3980329"/>
              <a:ext cx="806823" cy="2376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0599" y="3719699"/>
              <a:ext cx="900954" cy="2519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3825" y="5630210"/>
              <a:ext cx="556372" cy="726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32199" y="3137039"/>
              <a:ext cx="584108" cy="660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04148" y="3980329"/>
              <a:ext cx="392488" cy="632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99231" y="3719698"/>
              <a:ext cx="317688" cy="10674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3794" y="2769810"/>
              <a:ext cx="1369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Ferris Wheel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0825" y="3625420"/>
              <a:ext cx="9936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Person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54241" y="3352470"/>
              <a:ext cx="9936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Person 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2840" y="5312101"/>
              <a:ext cx="5581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Dog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23987" y="3584939"/>
              <a:ext cx="9936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Person 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96082" y="3337337"/>
              <a:ext cx="9936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Person 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373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916" y="1094105"/>
            <a:ext cx="34054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650435" y="2604052"/>
            <a:ext cx="1331844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1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38532" y="3093953"/>
            <a:ext cx="3405468" cy="54419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Down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637183" y="2604052"/>
            <a:ext cx="1345096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7183" y="2702648"/>
            <a:ext cx="1345096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73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38532" y="3211599"/>
            <a:ext cx="3405468" cy="50609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Done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4312" y="423856"/>
            <a:ext cx="5439604" cy="6164885"/>
            <a:chOff x="344312" y="423856"/>
            <a:chExt cx="5439604" cy="6164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12" y="423856"/>
              <a:ext cx="5439604" cy="616488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50592" y="2505456"/>
              <a:ext cx="1280160" cy="213969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637183" y="2702648"/>
            <a:ext cx="1345096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63322" y="4176397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3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44942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Machine Learning method that works by trial and error (like the way we learn)</a:t>
            </a:r>
          </a:p>
          <a:p>
            <a:endParaRPr lang="en-US" dirty="0"/>
          </a:p>
          <a:p>
            <a:r>
              <a:rPr lang="en-US" dirty="0"/>
              <a:t>Agent tries actions to complete a task</a:t>
            </a:r>
          </a:p>
          <a:p>
            <a:endParaRPr lang="en-US" dirty="0"/>
          </a:p>
          <a:p>
            <a:r>
              <a:rPr lang="en-US" dirty="0"/>
              <a:t>Positive rewards for advantageous behavior</a:t>
            </a:r>
          </a:p>
          <a:p>
            <a:endParaRPr lang="en-US" dirty="0"/>
          </a:p>
          <a:p>
            <a:r>
              <a:rPr lang="en-US" dirty="0"/>
              <a:t>Negative rewards for disadvantageous behavior</a:t>
            </a:r>
          </a:p>
          <a:p>
            <a:endParaRPr lang="en-US" dirty="0"/>
          </a:p>
          <a:p>
            <a:r>
              <a:rPr lang="en-US" dirty="0"/>
              <a:t>Repeat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70" y="2458244"/>
            <a:ext cx="2573867" cy="2171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Epsilon-Greedy Algorithm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11842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16506" y="5530632"/>
                <a:ext cx="5109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506" y="5530632"/>
                <a:ext cx="510988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59838" y="5667040"/>
                <a:ext cx="4814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38" y="5667040"/>
                <a:ext cx="481414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21273" y="5667041"/>
                <a:ext cx="15374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(1−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273" y="5667041"/>
                <a:ext cx="1537409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4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Epsilon-Greedy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Constant</a:t>
            </a:r>
          </a:p>
          <a:p>
            <a:endParaRPr lang="en-US" dirty="0"/>
          </a:p>
          <a:p>
            <a:r>
              <a:rPr lang="en-US" dirty="0"/>
              <a:t>Annealing </a:t>
            </a:r>
            <a:r>
              <a:rPr lang="mr-IN" dirty="0"/>
              <a:t>–</a:t>
            </a:r>
            <a:r>
              <a:rPr lang="en-US" dirty="0"/>
              <a:t> epsilon policy where epsilon is gradually reduced over the course of training</a:t>
            </a:r>
          </a:p>
          <a:p>
            <a:pPr lvl="1"/>
            <a:r>
              <a:rPr lang="en-US" dirty="0"/>
              <a:t>Early in training exploration emphasized, exploitation later in training.</a:t>
            </a:r>
          </a:p>
          <a:p>
            <a:pPr lvl="1"/>
            <a:endParaRPr lang="en-US" dirty="0"/>
          </a:p>
          <a:p>
            <a:r>
              <a:rPr lang="en-US" dirty="0"/>
              <a:t>Adaptive/Contextual </a:t>
            </a:r>
            <a:r>
              <a:rPr lang="mr-IN" dirty="0"/>
              <a:t>–</a:t>
            </a:r>
            <a:r>
              <a:rPr lang="en-US" dirty="0"/>
              <a:t> epsilon changes tied to learning progress or context.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2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Thesis Hypothesis: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hypothesize that the Epsilon-greedy policy used during training matters for the performance of the search algorithm.</a:t>
            </a:r>
          </a:p>
          <a:p>
            <a:endParaRPr lang="en-US" dirty="0"/>
          </a:p>
          <a:p>
            <a:r>
              <a:rPr lang="en-US" dirty="0"/>
              <a:t>I perform experiments to compare performance between 4 different epsilon policies.</a:t>
            </a:r>
          </a:p>
          <a:p>
            <a:pPr lvl="1"/>
            <a:r>
              <a:rPr lang="en-US" dirty="0"/>
              <a:t>3 constant value: 0.75, 0.5, 0.25</a:t>
            </a:r>
          </a:p>
          <a:p>
            <a:pPr lvl="1"/>
            <a:r>
              <a:rPr lang="en-US" dirty="0"/>
              <a:t>1 linear annealing policy. ~0.9 in beginning to ~0.1 at end of training</a:t>
            </a:r>
          </a:p>
          <a:p>
            <a:pPr lvl="1"/>
            <a:endParaRPr lang="en-US" dirty="0"/>
          </a:p>
          <a:p>
            <a:r>
              <a:rPr lang="en-US" dirty="0"/>
              <a:t>I also explore the effect of the length of training (number of epochs)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16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2. Background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34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</a:t>
            </a:r>
            <a:r>
              <a:rPr lang="en-US" baseline="0" dirty="0"/>
              <a:t> Learning (again)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0"/>
          <a:stretch/>
        </p:blipFill>
        <p:spPr>
          <a:xfrm>
            <a:off x="1422026" y="1489526"/>
            <a:ext cx="6578974" cy="23387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8529" y="3828323"/>
                <a:ext cx="732209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Cycle repeats until terminal state is reached.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One sequence of states from an initial state to the final state is referred to as an </a:t>
                </a:r>
                <a:r>
                  <a:rPr lang="en-US" sz="2400" i="1" dirty="0"/>
                  <a:t>episode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i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Agent’s Goal: learn policy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maximize cumulative discounted rewards over course of episode.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9" y="3828323"/>
                <a:ext cx="7322090" cy="3231654"/>
              </a:xfrm>
              <a:prstGeom prst="rect">
                <a:avLst/>
              </a:prstGeom>
              <a:blipFill rotWithShape="0">
                <a:blip r:embed="rId4"/>
                <a:stretch>
                  <a:fillRect l="-1082" r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04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in my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438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Image, bounding box</a:t>
            </a:r>
          </a:p>
          <a:p>
            <a:endParaRPr lang="en-US" dirty="0"/>
          </a:p>
          <a:p>
            <a:r>
              <a:rPr lang="en-US" dirty="0"/>
              <a:t>Features extracted from box to inform the algorithm.</a:t>
            </a:r>
          </a:p>
          <a:p>
            <a:endParaRPr lang="en-US" dirty="0"/>
          </a:p>
          <a:p>
            <a:r>
              <a:rPr lang="en-US" dirty="0"/>
              <a:t>Action history</a:t>
            </a:r>
          </a:p>
          <a:p>
            <a:pPr lvl="1"/>
            <a:r>
              <a:rPr lang="en-US" dirty="0"/>
              <a:t>Last 10 actions taken</a:t>
            </a:r>
          </a:p>
          <a:p>
            <a:pPr lvl="1"/>
            <a:r>
              <a:rPr lang="en-US" dirty="0"/>
              <a:t>[left, left, up, fatter, smaller,</a:t>
            </a:r>
            <a:r>
              <a:rPr lang="mr-IN" dirty="0"/>
              <a:t>…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3" t="24652" r="22975" b="25556"/>
          <a:stretch/>
        </p:blipFill>
        <p:spPr>
          <a:xfrm>
            <a:off x="5168900" y="1718610"/>
            <a:ext cx="2959100" cy="34147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6457950" y="2719389"/>
            <a:ext cx="1036802" cy="12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6747"/>
            <a:ext cx="7886700" cy="1325563"/>
          </a:xfrm>
        </p:spPr>
        <p:txBody>
          <a:bodyPr/>
          <a:lstStyle/>
          <a:p>
            <a:r>
              <a:rPr lang="en-US" dirty="0"/>
              <a:t>Object Localization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50" y="1940635"/>
            <a:ext cx="3035674" cy="2172415"/>
          </a:xfr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95877" y="1662154"/>
            <a:ext cx="2180513" cy="4440808"/>
            <a:chOff x="177284" y="1940635"/>
            <a:chExt cx="1943990" cy="382531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84" y="2309967"/>
              <a:ext cx="1943990" cy="34559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9174" y="1940635"/>
              <a:ext cx="1700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Phone Apps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76390" y="1723510"/>
            <a:ext cx="3047436" cy="4216413"/>
            <a:chOff x="2276757" y="1833884"/>
            <a:chExt cx="3047436" cy="4216413"/>
          </a:xfrm>
        </p:grpSpPr>
        <p:grpSp>
          <p:nvGrpSpPr>
            <p:cNvPr id="10" name="Group 9"/>
            <p:cNvGrpSpPr/>
            <p:nvPr/>
          </p:nvGrpSpPr>
          <p:grpSpPr>
            <a:xfrm>
              <a:off x="2276757" y="2288336"/>
              <a:ext cx="3047436" cy="3761961"/>
              <a:chOff x="2276757" y="2288336"/>
              <a:chExt cx="3047436" cy="376196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757" y="2288336"/>
                <a:ext cx="3047436" cy="172047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757" y="4008810"/>
                <a:ext cx="3047436" cy="2041487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3053700" y="1833884"/>
              <a:ext cx="149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 Control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42310" y="1538844"/>
            <a:ext cx="171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Self-Driving Cars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601567" y="4113050"/>
            <a:ext cx="3035674" cy="2514600"/>
            <a:chOff x="5324193" y="4113050"/>
            <a:chExt cx="3035674" cy="2514082"/>
          </a:xfrm>
        </p:grpSpPr>
        <p:pic>
          <p:nvPicPr>
            <p:cNvPr id="11" name="Content Placeholder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193" y="4113050"/>
              <a:ext cx="3035674" cy="213906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904241" y="6257800"/>
              <a:ext cx="1875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Medical Diagnosis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553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Features - HOG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6250" r="51517" b="14339"/>
          <a:stretch/>
        </p:blipFill>
        <p:spPr>
          <a:xfrm>
            <a:off x="383856" y="1878584"/>
            <a:ext cx="2441533" cy="2887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2" t="3690" r="9421" b="13871"/>
          <a:stretch/>
        </p:blipFill>
        <p:spPr>
          <a:xfrm>
            <a:off x="3071180" y="1805160"/>
            <a:ext cx="2423899" cy="2961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40</a:t>
            </a:fld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5536766" y="1825625"/>
            <a:ext cx="2978584" cy="2940735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600" dirty="0"/>
              <a:t>Histogram of Oriented Gradients (HOG) features. 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r>
              <a:rPr lang="en-US" dirty="0"/>
              <a:t>Slopes of edges in images are computed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27050" y="4954255"/>
            <a:ext cx="7702550" cy="1065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Organized into histograms binned by slope orientation.</a:t>
            </a:r>
          </a:p>
          <a:p>
            <a:r>
              <a:rPr lang="en-US" dirty="0"/>
              <a:t>Compiled (in my case) into a 2916-length vector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1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97" y="463928"/>
            <a:ext cx="7886700" cy="1325563"/>
          </a:xfrm>
        </p:spPr>
        <p:txBody>
          <a:bodyPr/>
          <a:lstStyle/>
          <a:p>
            <a:r>
              <a:rPr lang="en-US" dirty="0"/>
              <a:t>Reward Function: </a:t>
            </a:r>
            <a:br>
              <a:rPr lang="en-US" dirty="0"/>
            </a:br>
            <a:r>
              <a:rPr lang="en-US" dirty="0"/>
              <a:t>Intersection over Union (IOU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097" y="3794852"/>
                <a:ext cx="8197614" cy="2869600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IOU = 0  =&gt;  no overlap. </a:t>
                </a:r>
              </a:p>
              <a:p>
                <a:r>
                  <a:rPr lang="en-US" sz="2200" dirty="0"/>
                  <a:t>IOU =1   =&gt; (A = B)</a:t>
                </a:r>
              </a:p>
              <a:p>
                <a:r>
                  <a:rPr lang="en-US" sz="2200" dirty="0"/>
                  <a:t>IOU of bounding box to the ground truth used as goodness of fit measure.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𝑟</m:t>
                    </m:r>
                    <m:r>
                      <a:rPr lang="mr-IN" sz="22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+1,   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𝐼𝑂𝑈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−1, </m:t>
                            </m:r>
                            <m:r>
                              <a:rPr lang="en-US" sz="22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𝐼𝑂𝑈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    0,</m:t>
                            </m:r>
                            <m:r>
                              <a:rPr lang="en-US" sz="2200" b="0" i="0" smtClean="0"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Δ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𝐼𝑂𝑈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97" y="3794852"/>
                <a:ext cx="8197614" cy="2869600"/>
              </a:xfrm>
              <a:blipFill rotWithShape="0">
                <a:blip r:embed="rId2"/>
                <a:stretch>
                  <a:fillRect l="-818" t="-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203630" y="1753053"/>
            <a:ext cx="1349509" cy="1602870"/>
            <a:chOff x="5001464" y="1562852"/>
            <a:chExt cx="2797830" cy="3323105"/>
          </a:xfrm>
        </p:grpSpPr>
        <p:grpSp>
          <p:nvGrpSpPr>
            <p:cNvPr id="9" name="Group 8"/>
            <p:cNvGrpSpPr/>
            <p:nvPr/>
          </p:nvGrpSpPr>
          <p:grpSpPr>
            <a:xfrm>
              <a:off x="5517497" y="3395720"/>
              <a:ext cx="1482538" cy="1490237"/>
              <a:chOff x="4226579" y="1690689"/>
              <a:chExt cx="2965075" cy="298047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226579" y="1690689"/>
                <a:ext cx="1976717" cy="180190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214937" y="2363043"/>
                <a:ext cx="1976717" cy="23081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118171" y="4402017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171" y="4402017"/>
                  <a:ext cx="100925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/>
            <p:cNvCxnSpPr/>
            <p:nvPr/>
          </p:nvCxnSpPr>
          <p:spPr>
            <a:xfrm flipV="1">
              <a:off x="5001464" y="3187790"/>
              <a:ext cx="279783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517497" y="1562852"/>
              <a:ext cx="1482538" cy="1490237"/>
              <a:chOff x="926165" y="1722153"/>
              <a:chExt cx="2965076" cy="294901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26165" y="1722153"/>
                <a:ext cx="1976717" cy="180190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14524" y="2363043"/>
                <a:ext cx="1976717" cy="23081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14523" y="2363043"/>
                <a:ext cx="988359" cy="11540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63090" y="1789494"/>
            <a:ext cx="1880200" cy="1726168"/>
            <a:chOff x="939613" y="1749703"/>
            <a:chExt cx="3212165" cy="2949010"/>
          </a:xfrm>
        </p:grpSpPr>
        <p:grpSp>
          <p:nvGrpSpPr>
            <p:cNvPr id="19" name="Group 18"/>
            <p:cNvGrpSpPr/>
            <p:nvPr/>
          </p:nvGrpSpPr>
          <p:grpSpPr>
            <a:xfrm>
              <a:off x="939613" y="1749703"/>
              <a:ext cx="2965076" cy="2949010"/>
              <a:chOff x="926165" y="1722153"/>
              <a:chExt cx="2965076" cy="294901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26165" y="1722153"/>
                <a:ext cx="1976717" cy="180190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914524" y="2363043"/>
                <a:ext cx="1976717" cy="23081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14523" y="2363043"/>
                <a:ext cx="988359" cy="11540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48870" y="1760207"/>
                  <a:ext cx="412658" cy="51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70" y="1760207"/>
                  <a:ext cx="412658" cy="51585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523129" y="4182857"/>
                  <a:ext cx="628649" cy="51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129" y="4182857"/>
                  <a:ext cx="628649" cy="51585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43290" y="2248183"/>
                <a:ext cx="2043113" cy="5158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𝐼𝑂𝑈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290" y="2248183"/>
                <a:ext cx="2043113" cy="5158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13685" y="2070453"/>
                <a:ext cx="980797" cy="5158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85" y="2070453"/>
                <a:ext cx="980797" cy="515856"/>
              </a:xfrm>
              <a:prstGeom prst="rect">
                <a:avLst/>
              </a:prstGeom>
              <a:blipFill rotWithShape="0">
                <a:blip r:embed="rId9"/>
                <a:stretch>
                  <a:fillRect l="-2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76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51535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Q-Learning, the agent learns action-value function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𝑄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𝑠</m:t>
                    </m:r>
                    <m:r>
                      <a:rPr lang="en-US" sz="2400" i="1" dirty="0" err="1">
                        <a:latin typeface="Cambria Math" charset="0"/>
                      </a:rPr>
                      <m:t>,</m:t>
                    </m:r>
                    <m:r>
                      <a:rPr lang="en-US" sz="2400" i="1" dirty="0" err="1">
                        <a:latin typeface="Cambria Math" charset="0"/>
                      </a:rPr>
                      <m:t>𝑎</m:t>
                    </m:r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which is an estimate of ‘value’ of taking 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/>
                  <a:t> in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.</a:t>
                </a:r>
                <a:endParaRPr lang="en-US" sz="2400" b="0" i="1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unc>
                      <m:func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r>
                              <m:rPr>
                                <m:sty m:val="p"/>
                              </m:rPr>
                              <a:rPr lang="mr-IN" sz="24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Bracketed portion = difference between old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𝑄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and the new ’target’ estimate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unc>
                      <m:funcPr>
                        <m:ctrlPr>
                          <a:rPr lang="mr-I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r>
                              <m:rPr>
                                <m:sty m:val="p"/>
                              </m:rPr>
                              <a:rPr lang="mr-IN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/>
                  <a:t> is the rate at which the model updates to new information.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515351" cy="4351338"/>
              </a:xfrm>
              <a:blipFill rotWithShape="0">
                <a:blip r:embed="rId2"/>
                <a:stretch>
                  <a:fillRect l="-931" t="-26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656929" y="3374185"/>
            <a:ext cx="3632545" cy="745473"/>
            <a:chOff x="2670376" y="3105244"/>
            <a:chExt cx="3632545" cy="745473"/>
          </a:xfrm>
        </p:grpSpPr>
        <p:sp>
          <p:nvSpPr>
            <p:cNvPr id="4" name="Left Brace 3"/>
            <p:cNvSpPr/>
            <p:nvPr/>
          </p:nvSpPr>
          <p:spPr>
            <a:xfrm rot="16200000">
              <a:off x="4887616" y="2115810"/>
              <a:ext cx="336177" cy="2494432"/>
            </a:xfrm>
            <a:prstGeom prst="leftBrace">
              <a:avLst>
                <a:gd name="adj1" fmla="val 76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56780" y="3481385"/>
              <a:ext cx="79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target </a:t>
              </a:r>
            </a:p>
          </p:txBody>
        </p:sp>
        <p:sp>
          <p:nvSpPr>
            <p:cNvPr id="6" name="Left Brace 5"/>
            <p:cNvSpPr/>
            <p:nvPr/>
          </p:nvSpPr>
          <p:spPr>
            <a:xfrm rot="16200000">
              <a:off x="3455504" y="3088436"/>
              <a:ext cx="336177" cy="369793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70376" y="3391691"/>
              <a:ext cx="1536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Learning rate: 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with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9859"/>
                <a:ext cx="7886700" cy="46171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Sometimes state space is prohibitively large for agent to explore all possible states. </a:t>
                </a:r>
              </a:p>
              <a:p>
                <a:endParaRPr lang="en-US" dirty="0"/>
              </a:p>
              <a:p>
                <a:r>
                  <a:rPr lang="en-US" dirty="0"/>
                  <a:t>In these cases, instead of learning what to do in a </a:t>
                </a:r>
                <a:r>
                  <a:rPr lang="en-US" b="1" dirty="0"/>
                  <a:t>specific</a:t>
                </a:r>
                <a:r>
                  <a:rPr lang="en-US" dirty="0"/>
                  <a:t>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, we want to learn a policy for what to do in states </a:t>
                </a:r>
                <a:r>
                  <a:rPr lang="en-US" b="1" dirty="0"/>
                  <a:t>similar to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To accomplish this, I approximate the Q-function using an ensemble of </a:t>
                </a:r>
                <a:r>
                  <a:rPr lang="en-US" dirty="0" err="1"/>
                  <a:t>perceptrons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Q-values for each action determined by a linear function of state features.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9859"/>
                <a:ext cx="7886700" cy="4617104"/>
              </a:xfrm>
              <a:blipFill rotWithShape="0">
                <a:blip r:embed="rId2"/>
                <a:stretch>
                  <a:fillRect l="-1159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i="1" dirty="0"/>
                  <a:t>perceptron</a:t>
                </a:r>
                <a:r>
                  <a:rPr lang="en-US" dirty="0"/>
                  <a:t> is an artificial neuron that takes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returns an </a:t>
                </a:r>
                <a:r>
                  <a:rPr lang="en-US" i="1" dirty="0"/>
                  <a:t>activation</a:t>
                </a:r>
                <a:r>
                  <a:rPr lang="en-US" dirty="0"/>
                  <a:t> based on a linear application of weights.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92" y="3892826"/>
            <a:ext cx="1964904" cy="1474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52" name="Oval 51"/>
          <p:cNvSpPr/>
          <p:nvPr/>
        </p:nvSpPr>
        <p:spPr>
          <a:xfrm>
            <a:off x="3381434" y="4191559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endCxn id="54" idx="2"/>
          </p:cNvCxnSpPr>
          <p:nvPr/>
        </p:nvCxnSpPr>
        <p:spPr>
          <a:xfrm>
            <a:off x="1814603" y="3544643"/>
            <a:ext cx="1566831" cy="1104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360155" y="3753514"/>
                <a:ext cx="51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5" y="3753514"/>
                <a:ext cx="51098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endCxn id="54" idx="2"/>
          </p:cNvCxnSpPr>
          <p:nvPr/>
        </p:nvCxnSpPr>
        <p:spPr>
          <a:xfrm>
            <a:off x="1897639" y="4089352"/>
            <a:ext cx="1483795" cy="5594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378611" y="4413328"/>
                <a:ext cx="51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11" y="4413328"/>
                <a:ext cx="51098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378611" y="5105959"/>
                <a:ext cx="51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11" y="5105959"/>
                <a:ext cx="51098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378611" y="6057694"/>
                <a:ext cx="51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11" y="6057694"/>
                <a:ext cx="51098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 rot="5400000">
            <a:off x="1285634" y="5900978"/>
            <a:ext cx="76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 . .</a:t>
            </a:r>
          </a:p>
        </p:txBody>
      </p:sp>
      <p:cxnSp>
        <p:nvCxnSpPr>
          <p:cNvPr id="60" name="Straight Connector 59"/>
          <p:cNvCxnSpPr>
            <a:endCxn id="54" idx="2"/>
          </p:cNvCxnSpPr>
          <p:nvPr/>
        </p:nvCxnSpPr>
        <p:spPr>
          <a:xfrm flipV="1">
            <a:off x="1901447" y="4648759"/>
            <a:ext cx="1479987" cy="12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4" idx="2"/>
          </p:cNvCxnSpPr>
          <p:nvPr/>
        </p:nvCxnSpPr>
        <p:spPr>
          <a:xfrm flipV="1">
            <a:off x="1901449" y="4648759"/>
            <a:ext cx="1479985" cy="800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304624" y="3791304"/>
            <a:ext cx="593015" cy="5960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308432" y="4479128"/>
            <a:ext cx="593015" cy="5960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08434" y="5151583"/>
            <a:ext cx="593015" cy="5960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05707" y="6053256"/>
            <a:ext cx="593015" cy="5960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817483" y="5457622"/>
                <a:ext cx="624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483" y="5457622"/>
                <a:ext cx="62414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822741" y="4763658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41" y="4763658"/>
                <a:ext cx="61363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908960" y="4256784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60" y="4256784"/>
                <a:ext cx="61363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004647" y="3818795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47" y="3818795"/>
                <a:ext cx="606512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80632" y="3475662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32" y="3475662"/>
                <a:ext cx="61363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1308433" y="3035844"/>
            <a:ext cx="593015" cy="5960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383052" y="309085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52" y="3090859"/>
                <a:ext cx="46519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 flipV="1">
            <a:off x="1889599" y="4648759"/>
            <a:ext cx="1491835" cy="1670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2" idx="6"/>
            <a:endCxn id="76" idx="1"/>
          </p:cNvCxnSpPr>
          <p:nvPr/>
        </p:nvCxnSpPr>
        <p:spPr>
          <a:xfrm flipV="1">
            <a:off x="4295834" y="4630198"/>
            <a:ext cx="834758" cy="18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611159" y="5497934"/>
                <a:ext cx="63789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+∑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s-I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is-I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output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59" y="5497934"/>
                <a:ext cx="6378926" cy="523220"/>
              </a:xfrm>
              <a:prstGeom prst="rect">
                <a:avLst/>
              </a:prstGeom>
              <a:blipFill rotWithShape="0">
                <a:blip r:embed="rId14"/>
                <a:stretch>
                  <a:fillRect t="-11628" r="-66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5066109" y="4334690"/>
            <a:ext cx="295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Activation function</a:t>
            </a:r>
          </a:p>
        </p:txBody>
      </p:sp>
      <p:cxnSp>
        <p:nvCxnSpPr>
          <p:cNvPr id="89" name="Curved Connector 88"/>
          <p:cNvCxnSpPr>
            <a:endCxn id="70" idx="3"/>
          </p:cNvCxnSpPr>
          <p:nvPr/>
        </p:nvCxnSpPr>
        <p:spPr>
          <a:xfrm rot="10800000" flipV="1">
            <a:off x="2694262" y="3319855"/>
            <a:ext cx="506170" cy="38664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199092" y="3080323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6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Traditional step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mr-IN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lang="mr-IN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mr-IN" i="1" smtClean="0">
                                <a:latin typeface="Cambria Math" charset="0"/>
                              </a:rPr>
                              <m:t>&lt;0</m:t>
                            </m:r>
                          </m:e>
                          <m:e>
                            <m:r>
                              <a:rPr lang="mr-IN" i="1" smtClean="0">
                                <a:latin typeface="Cambria Math" charset="0"/>
                              </a:rPr>
                              <m:t>&amp;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mr-IN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mr-IN" i="1" smtClean="0">
                                <a:latin typeface="Cambria Math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Useful for binary classifications</a:t>
                </a:r>
              </a:p>
              <a:p>
                <a:pPr lvl="1"/>
                <a:r>
                  <a:rPr lang="en-US" dirty="0"/>
                  <a:t>Sometimes, the discontinuity at 0 is not desirable because a small change in weights causes a reversal in classification. </a:t>
                </a:r>
              </a:p>
              <a:p>
                <a:r>
                  <a:rPr lang="en-US" dirty="0"/>
                  <a:t>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Continuous approximation of step function</a:t>
                </a:r>
              </a:p>
              <a:p>
                <a:pPr lvl="1"/>
                <a:r>
                  <a:rPr lang="en-US" dirty="0"/>
                  <a:t>My model uses sigmoid activation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0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753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Update Rule for Q-Learning with </a:t>
            </a:r>
            <a:r>
              <a:rPr lang="en-US" sz="3600" dirty="0" err="1"/>
              <a:t>Perceptrons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02659"/>
                <a:ext cx="8380879" cy="507430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Perceptron weights updated according to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1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1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1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100" b="0" i="1" smtClean="0">
                          <a:latin typeface="Cambria Math" charset="0"/>
                        </a:rPr>
                        <m:t>+</m:t>
                      </m:r>
                      <m:r>
                        <a:rPr lang="en-US" sz="3100" b="0" i="1" smtClean="0">
                          <a:latin typeface="Cambria Math" charset="0"/>
                        </a:rPr>
                        <m:t>𝜂</m:t>
                      </m:r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31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31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1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100" dirty="0"/>
              </a:p>
              <a:p>
                <a:endParaRPr lang="en-US" dirty="0"/>
              </a:p>
              <a:p>
                <a:r>
                  <a:rPr lang="en-US" dirty="0"/>
                  <a:t>Q-values updated according to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Agent takes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,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US" dirty="0"/>
                  <a:t> is updated according to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 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02659"/>
                <a:ext cx="8380879" cy="5074304"/>
              </a:xfrm>
              <a:blipFill rotWithShape="0">
                <a:blip r:embed="rId2"/>
                <a:stretch>
                  <a:fillRect l="-800" t="-2524" b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28648" y="2924762"/>
            <a:ext cx="7784450" cy="1358205"/>
            <a:chOff x="838759" y="3328995"/>
            <a:chExt cx="7784450" cy="135820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51587" y="3980328"/>
              <a:ext cx="246081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854076" y="3986679"/>
              <a:ext cx="9906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/>
            <p:nvPr/>
          </p:nvCxnSpPr>
          <p:spPr>
            <a:xfrm rot="5400000">
              <a:off x="4917138" y="4077633"/>
              <a:ext cx="423209" cy="228600"/>
            </a:xfrm>
            <a:prstGeom prst="curved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5400000">
              <a:off x="7147297" y="4188759"/>
              <a:ext cx="416859" cy="12700"/>
            </a:xfrm>
            <a:prstGeom prst="curved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550611" y="4297427"/>
              <a:ext cx="1116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target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70312" y="4317868"/>
              <a:ext cx="18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old Q-value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38759" y="3328995"/>
                  <a:ext cx="7466481" cy="645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←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unc>
                          <m:funcPr>
                            <m:ctrlPr>
                              <a:rPr lang="mr-IN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r>
                                  <m:rPr>
                                    <m:sty m:val="p"/>
                                  </m:rPr>
                                  <a:rPr lang="mr-IN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59" y="3328995"/>
                  <a:ext cx="7466481" cy="6458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4735654" y="1936558"/>
            <a:ext cx="74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target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534" y="1936314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perceptron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08128" y="1898261"/>
            <a:ext cx="152512" cy="172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87797" y="1888339"/>
            <a:ext cx="65279" cy="182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61758" y="5966180"/>
            <a:ext cx="19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perceptron output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26512" y="5895562"/>
            <a:ext cx="74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target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62518" y="5778012"/>
            <a:ext cx="269538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06644" y="5778012"/>
            <a:ext cx="990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08933" y="5810664"/>
            <a:ext cx="152512" cy="172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200456" y="5825844"/>
            <a:ext cx="80228" cy="2633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7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043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States represented as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to a perceptron. </a:t>
                </a:r>
                <a:r>
                  <a:rPr lang="en-US" b="0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Wingdings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sym typeface="Wingdings"/>
                      </a:rPr>
                      <m:t>+1</m:t>
                    </m:r>
                  </m:oMath>
                </a14:m>
                <a:r>
                  <a:rPr lang="en-US" b="0" dirty="0"/>
                  <a:t> weights (including bias)  </a:t>
                </a:r>
              </a:p>
              <a:p>
                <a:r>
                  <a:rPr lang="en-US" dirty="0"/>
                  <a:t>Let there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b="0" dirty="0"/>
                  <a:t> actions, with one perceptron per action.</a:t>
                </a:r>
              </a:p>
              <a:p>
                <a:r>
                  <a:rPr lang="en-US" dirty="0"/>
                  <a:t>Weights organized into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×(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b="0" dirty="0"/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Q-values computed as below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043211"/>
              </a:xfrm>
              <a:blipFill rotWithShape="0">
                <a:blip r:embed="rId3"/>
                <a:stretch>
                  <a:fillRect l="-1159" t="-7440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3900"/>
            <a:ext cx="9144000" cy="26712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29953"/>
            <a:ext cx="7886700" cy="21562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Portland State</a:t>
            </a:r>
            <a:r>
              <a:rPr lang="en-US" baseline="0" dirty="0"/>
              <a:t> Dog Walking Images </a:t>
            </a:r>
            <a:endParaRPr lang="en-US" sz="1200" dirty="0"/>
          </a:p>
          <a:p>
            <a:endParaRPr lang="en-US" sz="1400" baseline="0" dirty="0"/>
          </a:p>
          <a:p>
            <a:r>
              <a:rPr lang="en-US" dirty="0"/>
              <a:t>C</a:t>
            </a:r>
            <a:r>
              <a:rPr lang="en-US" baseline="0" dirty="0"/>
              <a:t>ontains human-drawn ground truth labels for dogs, and humans.</a:t>
            </a:r>
          </a:p>
          <a:p>
            <a:endParaRPr lang="en-US" sz="1500" baseline="0" dirty="0"/>
          </a:p>
          <a:p>
            <a:r>
              <a:rPr lang="en-US" baseline="0" dirty="0"/>
              <a:t>For each object category (dogs, humans),</a:t>
            </a:r>
            <a:r>
              <a:rPr lang="en-US" dirty="0"/>
              <a:t> </a:t>
            </a:r>
            <a:r>
              <a:rPr lang="en-US" baseline="0" dirty="0"/>
              <a:t>I split images into training set of size 400, and a test set of size 100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4" y="1269955"/>
            <a:ext cx="2760008" cy="2591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65" y="1429028"/>
            <a:ext cx="3242502" cy="24324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2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6289"/>
            <a:ext cx="8004362" cy="1482351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Networks are very good at identifying</a:t>
            </a:r>
            <a:r>
              <a:rPr lang="en-US" baseline="0" dirty="0"/>
              <a:t> objects, but localization is still a challenge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7262" y="2701736"/>
            <a:ext cx="6404162" cy="148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831" y="3120422"/>
            <a:ext cx="9144000" cy="2078359"/>
            <a:chOff x="58831" y="3120422"/>
            <a:chExt cx="9144000" cy="207835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1" y="3402159"/>
              <a:ext cx="9144000" cy="179662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42048" y="3120422"/>
              <a:ext cx="295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RCNN False Positives [</a:t>
              </a:r>
              <a:r>
                <a:rPr lang="en-US" dirty="0">
                  <a:hlinkClick r:id="rId4"/>
                </a:rPr>
                <a:t>Source</a:t>
              </a:r>
              <a:r>
                <a:rPr lang="en-US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5251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Box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bounding box’s </a:t>
                </a:r>
                <a:r>
                  <a:rPr lang="en-US" b="1" dirty="0"/>
                  <a:t>center</a:t>
                </a:r>
                <a:r>
                  <a:rPr lang="en-US" dirty="0"/>
                  <a:t> location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dirty="0"/>
                  <a:t> box’s width, height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52519"/>
                <a:ext cx="7886700" cy="4351338"/>
              </a:xfrm>
              <a:blipFill rotWithShape="0">
                <a:blip r:embed="rId3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87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Initial Bounding Boxes (skews)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12207" r="23062" b="11798"/>
          <a:stretch/>
        </p:blipFill>
        <p:spPr>
          <a:xfrm>
            <a:off x="628650" y="1751515"/>
            <a:ext cx="4316506" cy="47873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945156" y="1896035"/>
                <a:ext cx="3903009" cy="44299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10 skews created per object.</a:t>
                </a:r>
              </a:p>
              <a:p>
                <a:endParaRPr lang="en-US" dirty="0"/>
              </a:p>
              <a:p>
                <a:r>
                  <a:rPr lang="en-US" dirty="0"/>
                  <a:t>Bounding box components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𝑦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s</m:t>
                    </m:r>
                  </m:oMath>
                </a14:m>
                <a:r>
                  <a:rPr lang="en-US" dirty="0"/>
                  <a:t>hifted from ground truth according to random normal distribution.</a:t>
                </a:r>
              </a:p>
              <a:p>
                <a:endParaRPr lang="en-US" dirty="0"/>
              </a:p>
              <a:p>
                <a:r>
                  <a:rPr lang="en-US" dirty="0"/>
                  <a:t>Standard deviation proportionate to width or height of ground truth box.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156" y="1896035"/>
                <a:ext cx="3903009" cy="4429903"/>
              </a:xfrm>
              <a:prstGeom prst="rect">
                <a:avLst/>
              </a:prstGeom>
              <a:blipFill rotWithShape="0">
                <a:blip r:embed="rId4"/>
                <a:stretch>
                  <a:fillRect l="-2031" t="-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85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baseline="0" dirty="0"/>
              <a:t>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Learning</a:t>
                </a:r>
                <a:r>
                  <a:rPr lang="en-US" baseline="0" dirty="0"/>
                  <a:t> rate </a:t>
                </a:r>
                <a14:m>
                  <m:oMath xmlns:m="http://schemas.openxmlformats.org/officeDocument/2006/math">
                    <m:r>
                      <a:rPr lang="en-US" b="0" i="1" baseline="0" dirty="0" smtClean="0">
                        <a:latin typeface="Cambria Math" charset="0"/>
                      </a:rPr>
                      <m:t>𝜂</m:t>
                    </m:r>
                    <m:r>
                      <a:rPr lang="en-US" i="1" baseline="0" dirty="0" smtClean="0">
                        <a:latin typeface="Cambria Math" charset="0"/>
                      </a:rPr>
                      <m:t>= 0.2</m:t>
                    </m:r>
                  </m:oMath>
                </a14:m>
                <a:endParaRPr lang="en-US" baseline="0" dirty="0"/>
              </a:p>
              <a:p>
                <a:r>
                  <a:rPr lang="en-US" baseline="0" dirty="0"/>
                  <a:t>Discount Factor  </a:t>
                </a:r>
                <a14:m>
                  <m:oMath xmlns:m="http://schemas.openxmlformats.org/officeDocument/2006/math">
                    <m:r>
                      <a:rPr lang="en-US" b="0" i="1" baseline="0" dirty="0" smtClean="0">
                        <a:latin typeface="Cambria Math" charset="0"/>
                      </a:rPr>
                      <m:t>𝛾</m:t>
                    </m:r>
                    <m:r>
                      <a:rPr lang="en-US" b="0" i="1" baseline="0" dirty="0" smtClean="0">
                        <a:latin typeface="Cambria Math" charset="0"/>
                      </a:rPr>
                      <m:t>=0.9</m:t>
                    </m:r>
                  </m:oMath>
                </a14:m>
                <a:endParaRPr lang="en-US" baseline="0" dirty="0"/>
              </a:p>
              <a:p>
                <a:r>
                  <a:rPr lang="en-US" baseline="0" dirty="0"/>
                  <a:t>Actions Per Episode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charset="0"/>
                      </a:rPr>
                      <m:t>= 15</m:t>
                    </m:r>
                  </m:oMath>
                </a14:m>
                <a:endParaRPr lang="en-US" baseline="0" dirty="0"/>
              </a:p>
              <a:p>
                <a:r>
                  <a:rPr lang="en-US" baseline="0" dirty="0"/>
                  <a:t>Number</a:t>
                </a:r>
                <a:r>
                  <a:rPr lang="en-US" dirty="0"/>
                  <a:t> of</a:t>
                </a:r>
                <a:r>
                  <a:rPr lang="en-US" baseline="0" dirty="0"/>
                  <a:t> Epochs = 200 (and lower)</a:t>
                </a:r>
              </a:p>
              <a:p>
                <a:r>
                  <a:rPr lang="en-US" baseline="0" dirty="0"/>
                  <a:t>Epsilon (varied)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3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Constant epsilon values: 0.75,</a:t>
                </a:r>
                <a:r>
                  <a:rPr lang="en-US" baseline="0" dirty="0"/>
                  <a:t> 0.5, 0.25</a:t>
                </a:r>
              </a:p>
              <a:p>
                <a:pPr marL="0" indent="0">
                  <a:buNone/>
                </a:pPr>
                <a:endParaRPr lang="en-US" baseline="0" dirty="0"/>
              </a:p>
              <a:p>
                <a:endParaRPr lang="en-US" dirty="0"/>
              </a:p>
              <a:p>
                <a:r>
                  <a:rPr lang="en-US" dirty="0"/>
                  <a:t>Annealing:</a:t>
                </a:r>
                <a:r>
                  <a:rPr lang="en-US" baseline="0" dirty="0"/>
                  <a:t> epsilon </a:t>
                </a:r>
                <a14:m>
                  <m:oMath xmlns:m="http://schemas.openxmlformats.org/officeDocument/2006/math">
                    <m:r>
                      <a:rPr lang="en-US" b="0" i="1" baseline="0" dirty="0" smtClean="0">
                        <a:latin typeface="Cambria Math" charset="0"/>
                      </a:rPr>
                      <m:t>𝜖</m:t>
                    </m:r>
                    <m:r>
                      <a:rPr lang="en-US" i="1" baseline="0" dirty="0" smtClean="0">
                        <a:latin typeface="Cambria Math" charset="0"/>
                      </a:rPr>
                      <m:t>= 0.904 − 0.004</m:t>
                    </m:r>
                    <m:r>
                      <a:rPr lang="en-US" i="1" baseline="0" dirty="0" smtClean="0">
                        <a:latin typeface="Cambria Math" charset="0"/>
                      </a:rPr>
                      <m:t>𝑥</m:t>
                    </m:r>
                    <m:r>
                      <a:rPr lang="en-US" i="1" baseline="0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baseline="0" dirty="0"/>
              </a:p>
              <a:p>
                <a:endParaRPr lang="en-US" baseline="0" dirty="0"/>
              </a:p>
              <a:p>
                <a:r>
                  <a:rPr lang="en-US" baseline="0" dirty="0"/>
                  <a:t>5 runs for each epsilon-greedy</a:t>
                </a:r>
                <a:r>
                  <a:rPr lang="en-US" dirty="0"/>
                  <a:t> </a:t>
                </a:r>
                <a:r>
                  <a:rPr lang="en-US" baseline="0" dirty="0"/>
                  <a:t>policy. </a:t>
                </a:r>
              </a:p>
              <a:p>
                <a:r>
                  <a:rPr lang="en-US" baseline="0" dirty="0"/>
                  <a:t>Done for both ‘dog’ and ‘human’ categories.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26430" y="2425233"/>
            <a:ext cx="5888920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(mostly exploration), (evenly balanced), (mostly exploitation)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80329" y="2205318"/>
            <a:ext cx="766483" cy="219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70890" y="2264334"/>
            <a:ext cx="1" cy="263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7840" y="2247808"/>
            <a:ext cx="663948" cy="280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images x 10 skews/image</a:t>
            </a:r>
            <a:r>
              <a:rPr lang="en-US" baseline="0" dirty="0"/>
              <a:t> = 1000 examples</a:t>
            </a:r>
          </a:p>
          <a:p>
            <a:r>
              <a:rPr lang="en-US" baseline="0" dirty="0"/>
              <a:t>Algorithm mostly same as training: 15 actions per episode</a:t>
            </a:r>
          </a:p>
          <a:p>
            <a:r>
              <a:rPr lang="en-US" baseline="0" dirty="0"/>
              <a:t>Actions chosen solely on Q-value (epsilon = 0)</a:t>
            </a:r>
          </a:p>
          <a:p>
            <a:r>
              <a:rPr lang="en-US" dirty="0"/>
              <a:t>Weights</a:t>
            </a:r>
            <a:r>
              <a:rPr lang="en-US" baseline="0" dirty="0"/>
              <a:t> are not updated (no need to compute rewards)</a:t>
            </a:r>
          </a:p>
          <a:p>
            <a:r>
              <a:rPr lang="en-US" baseline="0" dirty="0"/>
              <a:t>Performance measures:</a:t>
            </a:r>
          </a:p>
          <a:p>
            <a:pPr lvl="1"/>
            <a:r>
              <a:rPr lang="en-US" dirty="0"/>
              <a:t>Average Change in IOU</a:t>
            </a:r>
          </a:p>
          <a:p>
            <a:pPr lvl="1"/>
            <a:r>
              <a:rPr lang="en-US" dirty="0"/>
              <a:t>Success Rate = Fraction</a:t>
            </a:r>
            <a:r>
              <a:rPr lang="en-US" baseline="0" dirty="0"/>
              <a:t> of bounding boxes improved.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42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Effect of Epsilon 1</a:t>
            </a:r>
            <a:br>
              <a:rPr lang="en-US" baseline="0" dirty="0"/>
            </a:br>
            <a:r>
              <a:rPr lang="mr-IN" baseline="0" dirty="0"/>
              <a:t>–</a:t>
            </a:r>
            <a:r>
              <a:rPr lang="en-US" baseline="0" dirty="0"/>
              <a:t> Average change in IOU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44" y="1690689"/>
            <a:ext cx="6416759" cy="4816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0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19" y="1321878"/>
            <a:ext cx="6975655" cy="523552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0" dirty="0"/>
              <a:t>Effect of Epsilon 2</a:t>
            </a:r>
            <a:r>
              <a:rPr lang="en-US" dirty="0"/>
              <a:t> </a:t>
            </a:r>
            <a:br>
              <a:rPr lang="en-US" dirty="0"/>
            </a:br>
            <a:r>
              <a:rPr lang="mr-IN" dirty="0"/>
              <a:t>–</a:t>
            </a:r>
            <a:r>
              <a:rPr lang="en-US" dirty="0"/>
              <a:t> Success Rate</a:t>
            </a:r>
            <a:r>
              <a:rPr lang="en-US" baseline="0" dirty="0"/>
              <a:t> (percent</a:t>
            </a:r>
            <a:r>
              <a:rPr lang="en-US" dirty="0"/>
              <a:t> improved)</a:t>
            </a:r>
          </a:p>
        </p:txBody>
      </p:sp>
    </p:spTree>
    <p:extLst>
      <p:ext uri="{BB962C8B-B14F-4D97-AF65-F5344CB8AC3E}">
        <p14:creationId xmlns:p14="http://schemas.microsoft.com/office/powerpoint/2010/main" val="49656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of Initial Bounding Box IOU-Value </a:t>
            </a:r>
            <a:br>
              <a:rPr lang="en-US" sz="3600" dirty="0"/>
            </a:br>
            <a:r>
              <a:rPr lang="en-US" sz="3600" dirty="0"/>
              <a:t>Dogs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86013"/>
            <a:ext cx="4670636" cy="35055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40" y="1662277"/>
            <a:ext cx="4702259" cy="3529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2418" y="5215257"/>
            <a:ext cx="5312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Highest performing ‘dog’ category run with annealing: </a:t>
            </a:r>
          </a:p>
          <a:p>
            <a:pPr algn="ctr"/>
            <a:r>
              <a:rPr lang="en-US" dirty="0"/>
              <a:t>Mean IOU Improvement = 0.135, </a:t>
            </a:r>
          </a:p>
          <a:p>
            <a:pPr algn="ctr"/>
            <a:r>
              <a:rPr lang="en-US" dirty="0"/>
              <a:t>Success Rate = 78.9%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3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86" y="39510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Effect of Initial Bounding Box IOU-Value </a:t>
            </a:r>
            <a:r>
              <a:rPr lang="mr-IN" sz="3600" dirty="0"/>
              <a:t>–</a:t>
            </a:r>
            <a:r>
              <a:rPr lang="en-US" sz="3600" dirty="0"/>
              <a:t> Humans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1023"/>
            <a:ext cx="4670636" cy="35055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04" y="1720669"/>
            <a:ext cx="4625002" cy="3471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7952" y="5215257"/>
            <a:ext cx="5620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Highest performing ‘human’ category run with annealing: </a:t>
            </a:r>
          </a:p>
          <a:p>
            <a:pPr algn="ctr"/>
            <a:r>
              <a:rPr lang="en-US" dirty="0"/>
              <a:t>Mean IOU Improvement = 0.143, </a:t>
            </a:r>
          </a:p>
          <a:p>
            <a:pPr algn="ctr"/>
            <a:r>
              <a:rPr lang="en-US" dirty="0"/>
              <a:t>Success Rate = 78.4%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1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0368"/>
            <a:ext cx="7886700" cy="1325563"/>
          </a:xfrm>
        </p:spPr>
        <p:txBody>
          <a:bodyPr/>
          <a:lstStyle/>
          <a:p>
            <a:r>
              <a:rPr lang="en-US" dirty="0"/>
              <a:t>Object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73913"/>
            <a:ext cx="7560609" cy="4351338"/>
          </a:xfrm>
        </p:spPr>
        <p:txBody>
          <a:bodyPr>
            <a:normAutofit/>
          </a:bodyPr>
          <a:lstStyle/>
          <a:p>
            <a:r>
              <a:rPr lang="en-US" dirty="0"/>
              <a:t>Exhaustive sliding window  approach is too slow</a:t>
            </a:r>
          </a:p>
          <a:p>
            <a:r>
              <a:rPr lang="en-US" dirty="0"/>
              <a:t>Need to economize search:</a:t>
            </a:r>
          </a:p>
          <a:p>
            <a:r>
              <a:rPr lang="en-US" dirty="0"/>
              <a:t>Generate object proposals based on likely locations</a:t>
            </a:r>
          </a:p>
          <a:p>
            <a:r>
              <a:rPr lang="en-US" dirty="0"/>
              <a:t>Then do local search for object</a:t>
            </a:r>
          </a:p>
          <a:p>
            <a:pPr lvl="1"/>
            <a:r>
              <a:rPr lang="en-US" dirty="0"/>
              <a:t>When CNN detector has a positive identification, the bounding box may be a poor fit. </a:t>
            </a:r>
          </a:p>
          <a:p>
            <a:pPr lvl="1"/>
            <a:r>
              <a:rPr lang="en-US" dirty="0"/>
              <a:t>Need way to adjust box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" y="5032666"/>
            <a:ext cx="8525435" cy="17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Average Reward Per Episode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318275"/>
            <a:ext cx="4351338" cy="32635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03" y="2318275"/>
            <a:ext cx="4389120" cy="3291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1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Number of Epochs</a:t>
            </a:r>
            <a:r>
              <a:rPr lang="en-US" baseline="0" dirty="0"/>
              <a:t> </a:t>
            </a:r>
            <a:br>
              <a:rPr lang="en-US" dirty="0"/>
            </a:br>
            <a:r>
              <a:rPr lang="en-US" baseline="0" dirty="0"/>
              <a:t>Success Rate by Epoch - Dogs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21" y="1798730"/>
            <a:ext cx="6311558" cy="47336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0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Number of Epochs</a:t>
            </a:r>
            <a:r>
              <a:rPr lang="en-US" baseline="0" dirty="0"/>
              <a:t> </a:t>
            </a:r>
            <a:br>
              <a:rPr lang="en-US" dirty="0"/>
            </a:br>
            <a:r>
              <a:rPr lang="en-US" baseline="0" dirty="0"/>
              <a:t>Success Rate by Epoch - Humans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21" y="1798730"/>
            <a:ext cx="6311557" cy="47336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1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Conclusion and Future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30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Annealing appears to work best</a:t>
            </a:r>
          </a:p>
          <a:p>
            <a:r>
              <a:rPr lang="en-US" dirty="0"/>
              <a:t>Annealing</a:t>
            </a:r>
            <a:r>
              <a:rPr lang="en-US" baseline="0" dirty="0"/>
              <a:t> runs may be under trained.</a:t>
            </a:r>
          </a:p>
          <a:p>
            <a:r>
              <a:rPr lang="en-US" baseline="0" dirty="0"/>
              <a:t>Performance higher for dogs than humans- why?</a:t>
            </a:r>
          </a:p>
          <a:p>
            <a:r>
              <a:rPr lang="en-US" baseline="0" dirty="0"/>
              <a:t>Other future work:</a:t>
            </a:r>
          </a:p>
          <a:p>
            <a:pPr lvl="1"/>
            <a:r>
              <a:rPr lang="en-US" baseline="0" dirty="0"/>
              <a:t>Use CNN features</a:t>
            </a:r>
          </a:p>
          <a:p>
            <a:pPr lvl="1"/>
            <a:r>
              <a:rPr lang="en-US" baseline="0" dirty="0"/>
              <a:t>More sophisticated stopping mechanism </a:t>
            </a:r>
            <a:r>
              <a:rPr lang="mr-IN" baseline="0" dirty="0"/>
              <a:t>–</a:t>
            </a:r>
            <a:r>
              <a:rPr lang="en-US" baseline="0" dirty="0"/>
              <a:t> stop action triggers end of episode. </a:t>
            </a:r>
          </a:p>
          <a:p>
            <a:pPr lvl="0"/>
            <a:r>
              <a:rPr lang="en-US" baseline="0" dirty="0"/>
              <a:t>Rigorous comparison with bounding box regression.</a:t>
            </a:r>
          </a:p>
          <a:p>
            <a:pPr lvl="1"/>
            <a:endParaRPr lang="en-US" baseline="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8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19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2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Training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53271"/>
                <a:ext cx="7886700" cy="5543363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For </a:t>
                </a:r>
                <a:r>
                  <a:rPr lang="en-US" sz="1800" i="1" dirty="0"/>
                  <a:t>epoch</a:t>
                </a:r>
                <a:r>
                  <a:rPr lang="en-US" sz="1800" dirty="0"/>
                  <a:t>=1 to 200:</a:t>
                </a:r>
              </a:p>
              <a:p>
                <a:pPr lvl="1"/>
                <a:r>
                  <a:rPr lang="en-US" sz="1800" dirty="0"/>
                  <a:t>Shuffle the training set; </a:t>
                </a:r>
              </a:p>
              <a:p>
                <a:pPr lvl="1"/>
                <a:r>
                  <a:rPr lang="en-US" sz="1800" dirty="0"/>
                  <a:t>For each (</a:t>
                </a:r>
                <a:r>
                  <a:rPr lang="en-US" sz="1800" i="1" dirty="0" err="1"/>
                  <a:t>img</a:t>
                </a:r>
                <a:r>
                  <a:rPr lang="en-US" sz="1800" dirty="0"/>
                  <a:t>, </a:t>
                </a:r>
                <a:r>
                  <a:rPr lang="en-US" sz="1800" i="1" dirty="0"/>
                  <a:t>skew</a:t>
                </a:r>
                <a:r>
                  <a:rPr lang="en-US" sz="1800" dirty="0"/>
                  <a:t>) in training set: </a:t>
                </a:r>
              </a:p>
              <a:p>
                <a:pPr lvl="2"/>
                <a:r>
                  <a:rPr lang="en-US" sz="1800" i="1" dirty="0" err="1"/>
                  <a:t>current_box</a:t>
                </a:r>
                <a:r>
                  <a:rPr lang="en-US" sz="1800" i="1" dirty="0"/>
                  <a:t> </a:t>
                </a:r>
                <a:r>
                  <a:rPr lang="en-US" sz="1800" dirty="0"/>
                  <a:t>← </a:t>
                </a:r>
                <a:r>
                  <a:rPr lang="en-US" sz="1800" i="1" dirty="0"/>
                  <a:t>skew</a:t>
                </a:r>
                <a:r>
                  <a:rPr lang="en-US" sz="1800" dirty="0"/>
                  <a:t>; </a:t>
                </a:r>
              </a:p>
              <a:p>
                <a:pPr lvl="2"/>
                <a:r>
                  <a:rPr lang="en-US" sz="1800" dirty="0"/>
                  <a:t>Initialize state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1800" dirty="0"/>
                  <a:t> ← HOG features from </a:t>
                </a:r>
                <a:r>
                  <a:rPr lang="en-US" sz="1800" i="1" dirty="0"/>
                  <a:t>skew</a:t>
                </a:r>
                <a:r>
                  <a:rPr lang="en-US" sz="1800" dirty="0"/>
                  <a:t>, 0 history vector; </a:t>
                </a:r>
              </a:p>
              <a:p>
                <a:pPr lvl="2"/>
                <a:r>
                  <a:rPr lang="en-US" sz="1800" dirty="0"/>
                  <a:t>For </a:t>
                </a:r>
                <a:r>
                  <a:rPr lang="en-US" sz="1800" i="1" dirty="0"/>
                  <a:t>step</a:t>
                </a:r>
                <a:r>
                  <a:rPr lang="en-US" sz="1800" dirty="0"/>
                  <a:t> = 1 to 15:</a:t>
                </a:r>
              </a:p>
              <a:p>
                <a:pPr lvl="3"/>
                <a:r>
                  <a:rPr lang="en-US" dirty="0"/>
                  <a:t>Select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according to epsilon-greedy.; </a:t>
                </a:r>
              </a:p>
              <a:p>
                <a:pPr lvl="3"/>
                <a:r>
                  <a:rPr lang="en-US" dirty="0"/>
                  <a:t>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to obtain </a:t>
                </a:r>
                <a:r>
                  <a:rPr lang="en-US" i="1" dirty="0" err="1"/>
                  <a:t>new_box</a:t>
                </a:r>
                <a:r>
                  <a:rPr lang="en-US" dirty="0"/>
                  <a:t>; </a:t>
                </a:r>
              </a:p>
              <a:p>
                <a:pPr lvl="3"/>
                <a:r>
                  <a:rPr lang="en-US" dirty="0"/>
                  <a:t>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to history vector; </a:t>
                </a:r>
              </a:p>
              <a:p>
                <a:pPr lvl="3"/>
                <a:r>
                  <a:rPr lang="en-US" dirty="0"/>
                  <a:t>Extract HOG features from </a:t>
                </a:r>
                <a:r>
                  <a:rPr lang="en-US" i="1" dirty="0" err="1"/>
                  <a:t>new_box</a:t>
                </a:r>
                <a:r>
                  <a:rPr lang="en-US" i="1" dirty="0"/>
                  <a:t> </a:t>
                </a:r>
                <a:r>
                  <a:rPr lang="en-US" dirty="0"/>
                  <a:t>and combine with history vector to obtain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/>
                  <a:t>;</a:t>
                </a:r>
              </a:p>
              <a:p>
                <a:pPr lvl="3"/>
                <a:r>
                  <a:rPr lang="en-US" dirty="0"/>
                  <a:t>Compute change in IOU-value to obtain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; </a:t>
                </a:r>
              </a:p>
              <a:p>
                <a:pPr lvl="3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Update perceptron weights according to</a:t>
                </a:r>
              </a:p>
              <a:p>
                <a:pPr lvl="4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 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3"/>
                <a:r>
                  <a:rPr lang="en-US" i="1" dirty="0" err="1"/>
                  <a:t>current_box</a:t>
                </a:r>
                <a:r>
                  <a:rPr lang="en-US" i="1" dirty="0"/>
                  <a:t> </a:t>
                </a:r>
                <a:r>
                  <a:rPr lang="en-US" dirty="0"/>
                  <a:t>← </a:t>
                </a:r>
                <a:r>
                  <a:rPr lang="en-US" i="1" dirty="0" err="1"/>
                  <a:t>new_box</a:t>
                </a:r>
                <a:r>
                  <a:rPr lang="en-US" dirty="0"/>
                  <a:t>; </a:t>
                </a:r>
                <a:endParaRPr lang="en-US" b="0" i="1" dirty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←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/>
                  <a:t> ;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53271"/>
                <a:ext cx="7886700" cy="5543363"/>
              </a:xfrm>
              <a:blipFill rotWithShape="0">
                <a:blip r:embed="rId2"/>
                <a:stretch>
                  <a:fillRect l="-464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94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Phone Apps (Google Lens)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" y="1439865"/>
            <a:ext cx="2906612" cy="516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43" y="1439864"/>
            <a:ext cx="290661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22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531969"/>
            <a:ext cx="7789209" cy="447651"/>
          </a:xfrm>
        </p:spPr>
        <p:txBody>
          <a:bodyPr>
            <a:normAutofit/>
          </a:bodyPr>
          <a:lstStyle/>
          <a:p>
            <a:r>
              <a:rPr lang="en-US" sz="2100" dirty="0">
                <a:hlinkClick r:id="rId3"/>
              </a:rPr>
              <a:t>Source</a:t>
            </a:r>
            <a:endParaRPr lang="en-US" sz="2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0" y="2061724"/>
            <a:ext cx="4255846" cy="240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09" y="1990152"/>
            <a:ext cx="4255846" cy="2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Regression (BBR)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04856"/>
            <a:ext cx="7385797" cy="16744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Extract</a:t>
            </a:r>
            <a:r>
              <a:rPr lang="en-US" sz="2400" baseline="0" dirty="0"/>
              <a:t> CNN Features from proposed bounding box</a:t>
            </a:r>
          </a:p>
          <a:p>
            <a:pPr>
              <a:lnSpc>
                <a:spcPct val="100000"/>
              </a:lnSpc>
            </a:pPr>
            <a:r>
              <a:rPr lang="en-US" sz="2400" baseline="0" dirty="0"/>
              <a:t> </a:t>
            </a:r>
            <a:r>
              <a:rPr lang="en-US" sz="2400" dirty="0"/>
              <a:t>E</a:t>
            </a:r>
            <a:r>
              <a:rPr lang="en-US" sz="2400" baseline="0" dirty="0"/>
              <a:t>stimate location and dimensions of true box through statistical regression</a:t>
            </a:r>
            <a:r>
              <a:rPr lang="en-US" sz="2400" dirty="0"/>
              <a:t> on CNN features.</a:t>
            </a: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35984" y="3332214"/>
            <a:ext cx="7255944" cy="2871232"/>
            <a:chOff x="1035984" y="3332214"/>
            <a:chExt cx="7255944" cy="28712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984" y="3688846"/>
              <a:ext cx="2540000" cy="2514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050" y="3701546"/>
              <a:ext cx="2514600" cy="25019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34862" y="3332214"/>
              <a:ext cx="2342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Bounding Box Proposal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73172" y="3353606"/>
              <a:ext cx="3418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 of Bounding Box Regression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784813" y="4684979"/>
              <a:ext cx="978408" cy="522333"/>
            </a:xfrm>
            <a:prstGeom prst="rightArrow">
              <a:avLst/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775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79" y="1825625"/>
            <a:ext cx="608044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641424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89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36" y="1447261"/>
            <a:ext cx="6290982" cy="44328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29659" y="5928398"/>
            <a:ext cx="291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Blood cell classification from: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850" y="6297730"/>
            <a:ext cx="8820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G. Karkavitsas, M. Rangoussi Object localization in medical images using genetic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45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2281"/>
                <a:ext cx="7886700" cy="47246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RL Models are typically represented as </a:t>
                </a:r>
                <a:r>
                  <a:rPr lang="en-US" i="1" dirty="0"/>
                  <a:t>Markov Decision Processes</a:t>
                </a:r>
              </a:p>
              <a:p>
                <a:r>
                  <a:rPr lang="en-US" i="1" dirty="0"/>
                  <a:t>Markov Decision Processes</a:t>
                </a:r>
                <a:r>
                  <a:rPr lang="en-US" dirty="0"/>
                  <a:t> (MDP) have the following components: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Set of states, including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terminal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Set of actions agent may take</a:t>
                </a:r>
              </a:p>
              <a:p>
                <a:pPr lvl="1"/>
                <a:r>
                  <a:rPr lang="en-US" i="1" dirty="0"/>
                  <a:t>Transition rules</a:t>
                </a:r>
                <a:r>
                  <a:rPr lang="en-US" dirty="0"/>
                  <a:t> that determine the next state given the previous state and the action taken by the agent. The transition rules may be probabalistic: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Reward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discount factor. Weighs value of future rewards against present reward.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2281"/>
                <a:ext cx="7886700" cy="4724681"/>
              </a:xfrm>
              <a:blipFill rotWithShape="0">
                <a:blip r:embed="rId3"/>
                <a:stretch>
                  <a:fillRect l="-1159" t="-25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9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aseline="0" dirty="0"/>
              <a:t>Image region divided into cells,</a:t>
            </a:r>
          </a:p>
          <a:p>
            <a:r>
              <a:rPr lang="en-US" baseline="0" dirty="0"/>
              <a:t>Within each cell, gradients are computed, (change in intensity with respect to x and y) </a:t>
            </a:r>
          </a:p>
          <a:p>
            <a:r>
              <a:rPr lang="en-US" baseline="0" dirty="0"/>
              <a:t>Gradients compiled into histograms organized by cell. </a:t>
            </a:r>
          </a:p>
          <a:p>
            <a:pPr lvl="1"/>
            <a:r>
              <a:rPr lang="en-US" dirty="0"/>
              <a:t>Bins separated by orientation </a:t>
            </a:r>
          </a:p>
          <a:p>
            <a:pPr lvl="1"/>
            <a:r>
              <a:rPr lang="en-US" dirty="0"/>
              <a:t>0-180° for unsigned gradients (which I use)</a:t>
            </a:r>
          </a:p>
          <a:p>
            <a:pPr lvl="1"/>
            <a:r>
              <a:rPr lang="en-US" dirty="0"/>
              <a:t>0-360 ° signed gradients</a:t>
            </a:r>
          </a:p>
          <a:p>
            <a:pPr lvl="1"/>
            <a:r>
              <a:rPr lang="en-US" dirty="0"/>
              <a:t>Gradients normalized by “block”, which is a larger region encompassing each cell. </a:t>
            </a:r>
          </a:p>
          <a:p>
            <a:r>
              <a:rPr lang="en-US" dirty="0" err="1"/>
              <a:t>scikit</a:t>
            </a:r>
            <a:r>
              <a:rPr lang="en-US" dirty="0"/>
              <a:t>-image Library used to compute HOG [2].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1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827" y="302794"/>
            <a:ext cx="7399244" cy="312130"/>
          </a:xfrm>
        </p:spPr>
        <p:txBody>
          <a:bodyPr>
            <a:noAutofit/>
          </a:bodyPr>
          <a:lstStyle/>
          <a:p>
            <a:r>
              <a:rPr lang="en-US" sz="3200" dirty="0"/>
              <a:t>HOG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t="4879" r="9513" b="13871"/>
          <a:stretch/>
        </p:blipFill>
        <p:spPr>
          <a:xfrm>
            <a:off x="1506070" y="677256"/>
            <a:ext cx="5741895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5883" r="9191" b="14338"/>
          <a:stretch/>
        </p:blipFill>
        <p:spPr>
          <a:xfrm>
            <a:off x="1506070" y="3711388"/>
            <a:ext cx="5822576" cy="2918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53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HOG, continued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87" y="1300724"/>
            <a:ext cx="9080913" cy="4020421"/>
            <a:chOff x="0" y="1852053"/>
            <a:chExt cx="9080913" cy="40204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0" t="6250" r="51517" b="14339"/>
            <a:stretch/>
          </p:blipFill>
          <p:spPr>
            <a:xfrm>
              <a:off x="0" y="2001578"/>
              <a:ext cx="3530398" cy="38708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82" t="3690" r="9421" b="13871"/>
            <a:stretch/>
          </p:blipFill>
          <p:spPr>
            <a:xfrm>
              <a:off x="3466224" y="1852053"/>
              <a:ext cx="3550025" cy="40204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641828" y="2402669"/>
              <a:ext cx="1354794" cy="133125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4001" y="2917334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Block: 3x3 cells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 flipH="1">
              <a:off x="7080423" y="2961311"/>
              <a:ext cx="396142" cy="32603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54361" y="3243201"/>
              <a:ext cx="538816" cy="5033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flipH="1">
              <a:off x="7080423" y="3492931"/>
              <a:ext cx="403578" cy="26150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48175" y="3410763"/>
              <a:ext cx="133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Cell: </a:t>
              </a:r>
            </a:p>
            <a:p>
              <a:r>
                <a:rPr lang="en-US" dirty="0"/>
                <a:t>16x16 pixels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11430" y="2402670"/>
              <a:ext cx="1354794" cy="133125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94257" y="3230554"/>
              <a:ext cx="538816" cy="5033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43510" y="3833348"/>
            <a:ext cx="171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180° divided into 9 histogram bins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087" y="5470670"/>
            <a:ext cx="8935540" cy="1026132"/>
            <a:chOff x="63087" y="5470670"/>
            <a:chExt cx="8935540" cy="1026132"/>
          </a:xfrm>
        </p:grpSpPr>
        <p:sp>
          <p:nvSpPr>
            <p:cNvPr id="17" name="TextBox 16"/>
            <p:cNvSpPr txBox="1"/>
            <p:nvPr/>
          </p:nvSpPr>
          <p:spPr>
            <a:xfrm>
              <a:off x="63087" y="5470670"/>
              <a:ext cx="8935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HOG array shape: (6, 6, 3, 3, 9)  </a:t>
              </a:r>
              <a:r>
                <a:rPr lang="en-US" dirty="0">
                  <a:sym typeface="Wingdings"/>
                </a:rPr>
                <a:t></a:t>
              </a:r>
              <a:r>
                <a:rPr lang="en-US" dirty="0"/>
                <a:t>  HOG Feature vector with 6 x 6 x 3 x 3 x 9 = 2916 features 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1828286" y="5853998"/>
              <a:ext cx="457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343756" y="5849561"/>
              <a:ext cx="36576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74464" y="5845124"/>
              <a:ext cx="1828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285969" y="6092978"/>
              <a:ext cx="770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81032" y="612747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59568" y="6072077"/>
              <a:ext cx="570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bins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1828286" y="5849561"/>
              <a:ext cx="228600" cy="27790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8" idx="0"/>
            </p:cNvCxnSpPr>
            <p:nvPr/>
          </p:nvCxnSpPr>
          <p:spPr>
            <a:xfrm flipH="1">
              <a:off x="2477748" y="5853998"/>
              <a:ext cx="52227" cy="2734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966214" y="5872030"/>
              <a:ext cx="104966" cy="27699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State Definition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State vectors are a concatenation of HOG features drawn from the bounding box, and history features. </a:t>
                </a:r>
              </a:p>
              <a:p>
                <a:r>
                  <a:rPr lang="en-US" dirty="0"/>
                  <a:t>HOG array shape: (6, 6, 3, 3, 9)  </a:t>
                </a:r>
                <a:r>
                  <a:rPr lang="en-US" dirty="0">
                    <a:sym typeface="Wingdings"/>
                  </a:rPr>
                  <a:t></a:t>
                </a:r>
                <a:r>
                  <a:rPr lang="en-US" dirty="0"/>
                  <a:t>  HOG Feature vector with 6 x 6 x 3 x 3 x 9 = 2916 features </a:t>
                </a:r>
              </a:p>
              <a:p>
                <a:r>
                  <a:rPr lang="en-US" dirty="0"/>
                  <a:t>Action history vector:</a:t>
                </a:r>
              </a:p>
              <a:p>
                <a:pPr lvl="1"/>
                <a:r>
                  <a:rPr lang="en-US" dirty="0"/>
                  <a:t>Each action encoded as a length-9 bit vector.</a:t>
                </a:r>
              </a:p>
              <a:p>
                <a:pPr lvl="1"/>
                <a:r>
                  <a:rPr lang="en-US" dirty="0"/>
                  <a:t>Last ten actions are recorded</a:t>
                </a:r>
              </a:p>
              <a:p>
                <a:pPr lvl="1"/>
                <a:r>
                  <a:rPr lang="en-US" dirty="0"/>
                  <a:t>So history vector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9×10=90</m:t>
                    </m:r>
                  </m:oMath>
                </a14:m>
                <a:r>
                  <a:rPr lang="en-US" dirty="0"/>
                  <a:t> features</a:t>
                </a:r>
              </a:p>
              <a:p>
                <a:r>
                  <a:rPr lang="en-US" dirty="0"/>
                  <a:t>Combined state vector: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2916+90=3006</m:t>
                    </m:r>
                  </m:oMath>
                </a14:m>
                <a:r>
                  <a:rPr lang="en-US" dirty="0"/>
                  <a:t> features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39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8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255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bounding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i="1" dirty="0"/>
                  <a:t>left/right: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 ←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8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800" i="1" dirty="0">
                    <a:ea typeface="Cambria Math" charset="0"/>
                    <a:cs typeface="Cambria Math" charset="0"/>
                  </a:rPr>
                  <a:t>up/down</a:t>
                </a:r>
                <a:r>
                  <a:rPr lang="en-US" sz="28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</a:rPr>
                      <m:t> ←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800" i="1" dirty="0">
                    <a:latin typeface="Cambria Math" charset="0"/>
                    <a:ea typeface="Cambria Math" charset="0"/>
                    <a:cs typeface="Cambria Math" charset="0"/>
                  </a:rPr>
                  <a:t>bigger/smaller: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800" i="1" dirty="0">
                    <a:latin typeface="Cambria Math" charset="0"/>
                    <a:ea typeface="Cambria Math" charset="0"/>
                    <a:cs typeface="Cambria Math" charset="0"/>
                  </a:rPr>
                  <a:t>fatter: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800" i="1" dirty="0">
                    <a:latin typeface="Cambria Math" charset="0"/>
                    <a:ea typeface="Cambria Math" charset="0"/>
                    <a:cs typeface="Cambria Math" charset="0"/>
                  </a:rPr>
                  <a:t>taller: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800" i="1" dirty="0">
                    <a:latin typeface="Cambria Math" charset="0"/>
                    <a:ea typeface="Cambria Math" charset="0"/>
                    <a:cs typeface="Cambria Math" charset="0"/>
                  </a:rPr>
                  <a:t>stop: </a:t>
                </a:r>
                <a:r>
                  <a:rPr lang="en-US" sz="2800" dirty="0">
                    <a:latin typeface="Cambria Math" charset="0"/>
                    <a:ea typeface="Cambria Math" charset="0"/>
                    <a:cs typeface="Cambria Math" charset="0"/>
                  </a:rPr>
                  <a:t>no change in</a:t>
                </a:r>
                <a:r>
                  <a:rPr lang="en-US" sz="280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Shift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=0.1</m:t>
                    </m:r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2555"/>
                <a:ext cx="7886700" cy="4351338"/>
              </a:xfrm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37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2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Training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53271"/>
                <a:ext cx="7886700" cy="554336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Repeat for N epochs:</a:t>
                </a:r>
              </a:p>
              <a:p>
                <a:pPr lvl="1"/>
                <a:r>
                  <a:rPr lang="en-US" sz="2000" dirty="0"/>
                  <a:t>For each (</a:t>
                </a:r>
                <a:r>
                  <a:rPr lang="en-US" sz="2000" i="1" dirty="0" err="1"/>
                  <a:t>img</a:t>
                </a:r>
                <a:r>
                  <a:rPr lang="en-US" sz="2000" dirty="0"/>
                  <a:t>, </a:t>
                </a:r>
                <a:r>
                  <a:rPr lang="en-US" sz="2000" i="1" dirty="0"/>
                  <a:t>skew</a:t>
                </a:r>
                <a:r>
                  <a:rPr lang="en-US" sz="2000" dirty="0"/>
                  <a:t>) in training set: </a:t>
                </a:r>
              </a:p>
              <a:p>
                <a:pPr lvl="2"/>
                <a:r>
                  <a:rPr lang="en-US" i="1" dirty="0" err="1"/>
                  <a:t>current_box</a:t>
                </a:r>
                <a:r>
                  <a:rPr lang="en-US" i="1" dirty="0"/>
                  <a:t> </a:t>
                </a:r>
                <a:r>
                  <a:rPr lang="en-US" dirty="0"/>
                  <a:t>← </a:t>
                </a:r>
                <a:r>
                  <a:rPr lang="en-US" i="1" dirty="0"/>
                  <a:t>skew</a:t>
                </a:r>
                <a:r>
                  <a:rPr lang="en-US" dirty="0"/>
                  <a:t>; </a:t>
                </a:r>
              </a:p>
              <a:p>
                <a:pPr lvl="2"/>
                <a:r>
                  <a:rPr lang="en-US" dirty="0"/>
                  <a:t>Initialize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← HOG features from </a:t>
                </a:r>
                <a:r>
                  <a:rPr lang="en-US" i="1" dirty="0"/>
                  <a:t>skew</a:t>
                </a:r>
                <a:r>
                  <a:rPr lang="en-US" dirty="0"/>
                  <a:t>, 0 history vector; </a:t>
                </a:r>
              </a:p>
              <a:p>
                <a:pPr lvl="2"/>
                <a:r>
                  <a:rPr lang="en-US" dirty="0"/>
                  <a:t>For </a:t>
                </a:r>
                <a:r>
                  <a:rPr lang="en-US" i="1" dirty="0"/>
                  <a:t>action</a:t>
                </a:r>
                <a:r>
                  <a:rPr lang="en-US" dirty="0"/>
                  <a:t> = 1 to 15:</a:t>
                </a:r>
              </a:p>
              <a:p>
                <a:pPr lvl="3"/>
                <a:r>
                  <a:rPr lang="en-US" sz="2000" dirty="0"/>
                  <a:t>Agent adjusts the box according to to epsilon-greedy.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obtained; </a:t>
                </a:r>
              </a:p>
              <a:p>
                <a:pPr lvl="3"/>
                <a:r>
                  <a:rPr lang="en-US" sz="2000" dirty="0"/>
                  <a:t>Compute change in IOU-value to obtain reward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lvl="3"/>
                <a:r>
                  <a:rPr lang="en-US" sz="2000" dirty="0"/>
                  <a:t>Update perceptron weights;</a:t>
                </a:r>
              </a:p>
              <a:p>
                <a:pPr lvl="4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mr-IN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 −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3"/>
                <a:r>
                  <a:rPr lang="en-US" sz="2000" i="1" dirty="0" err="1"/>
                  <a:t>current_box</a:t>
                </a:r>
                <a:r>
                  <a:rPr lang="en-US" sz="2000" i="1" dirty="0"/>
                  <a:t> </a:t>
                </a:r>
                <a:r>
                  <a:rPr lang="en-US" sz="2000" dirty="0"/>
                  <a:t>← </a:t>
                </a:r>
                <a:r>
                  <a:rPr lang="en-US" sz="2000" i="1" dirty="0" err="1"/>
                  <a:t>new_box</a:t>
                </a:r>
                <a:r>
                  <a:rPr lang="en-US" sz="2000" dirty="0"/>
                  <a:t>; </a:t>
                </a:r>
                <a:endParaRPr lang="en-US" sz="2000" b="0" i="1" dirty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/>
                  <a:t> ←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000" dirty="0"/>
                  <a:t> ;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53271"/>
                <a:ext cx="7886700" cy="5543363"/>
              </a:xfrm>
              <a:blipFill rotWithShape="0">
                <a:blip r:embed="rId2"/>
                <a:stretch>
                  <a:fillRect l="-696" t="-1099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9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Bounding Box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 Regression is only applied once </a:t>
            </a:r>
            <a:r>
              <a:rPr lang="mr-IN" dirty="0"/>
              <a:t>–</a:t>
            </a:r>
            <a:r>
              <a:rPr lang="en-US" dirty="0"/>
              <a:t> based on static analysis of features. </a:t>
            </a:r>
          </a:p>
          <a:p>
            <a:endParaRPr lang="en-US" dirty="0"/>
          </a:p>
          <a:p>
            <a:r>
              <a:rPr lang="en-US" dirty="0"/>
              <a:t>Maybe an iterative active approach could work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5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</a:t>
            </a:r>
            <a:r>
              <a:rPr lang="en-US" baseline="0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18200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Search</a:t>
            </a:r>
            <a:r>
              <a:rPr lang="en-US" baseline="0" dirty="0"/>
              <a:t> policy aims to improve bounding box proposal through a sequence of transformative actions: {</a:t>
            </a:r>
            <a:r>
              <a:rPr lang="en-US" i="1" baseline="0" dirty="0"/>
              <a:t>up, down, left, right, bigger smaller, fatter, taller, stop</a:t>
            </a:r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/>
              <a:t>Search policy is learned using reinforcement learning.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A5F7-57FC-B74D-A0EA-8E060213642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" y="3553480"/>
            <a:ext cx="8969188" cy="28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3243</TotalTime>
  <Words>2537</Words>
  <Application>Microsoft Office PowerPoint</Application>
  <PresentationFormat>On-screen Show (4:3)</PresentationFormat>
  <Paragraphs>456</Paragraphs>
  <Slides>78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Bounding Box Improvement With Reinforcement Learning</vt:lpstr>
      <vt:lpstr>1. Introduction</vt:lpstr>
      <vt:lpstr>Object localization</vt:lpstr>
      <vt:lpstr>Object Localization Applications</vt:lpstr>
      <vt:lpstr>Object Localization</vt:lpstr>
      <vt:lpstr>Object Search</vt:lpstr>
      <vt:lpstr>Bounding Box Regression (BBR)</vt:lpstr>
      <vt:lpstr>Ways to Improve Bounding Box Regression?</vt:lpstr>
      <vt:lpstr>My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Reinforcement Learning</vt:lpstr>
      <vt:lpstr>Epsilon-Greedy Algorithm</vt:lpstr>
      <vt:lpstr>Epsilon-Greedy Variations</vt:lpstr>
      <vt:lpstr>Thesis Hypothesis:</vt:lpstr>
      <vt:lpstr> 2. Background</vt:lpstr>
      <vt:lpstr>Reinforcement Learning (again)</vt:lpstr>
      <vt:lpstr>States in my algorithm</vt:lpstr>
      <vt:lpstr>State Features - HOG</vt:lpstr>
      <vt:lpstr>Reward Function:  Intersection over Union (IOU</vt:lpstr>
      <vt:lpstr>Q-Learning</vt:lpstr>
      <vt:lpstr>Q-Learning with Perceptrons</vt:lpstr>
      <vt:lpstr>Perceptron</vt:lpstr>
      <vt:lpstr>Activation Function</vt:lpstr>
      <vt:lpstr>Update Rule for Q-Learning with Perceptrons</vt:lpstr>
      <vt:lpstr>Back to Q-Learning</vt:lpstr>
      <vt:lpstr>3. Methods</vt:lpstr>
      <vt:lpstr>Dataset: </vt:lpstr>
      <vt:lpstr>Bounding Box representation</vt:lpstr>
      <vt:lpstr>Generating Initial Bounding Boxes (skews)</vt:lpstr>
      <vt:lpstr>Parameters</vt:lpstr>
      <vt:lpstr>Experiment Design</vt:lpstr>
      <vt:lpstr>Testing</vt:lpstr>
      <vt:lpstr>4. Results</vt:lpstr>
      <vt:lpstr>Effect of Epsilon 1 – Average change in IOU</vt:lpstr>
      <vt:lpstr>Effect of Epsilon 2  – Success Rate (percent improved)</vt:lpstr>
      <vt:lpstr>Effect of Initial Bounding Box IOU-Value  Dogs </vt:lpstr>
      <vt:lpstr>Effect of Initial Bounding Box IOU-Value – Humans </vt:lpstr>
      <vt:lpstr>Average Reward Per Episode</vt:lpstr>
      <vt:lpstr>Effect of Number of Epochs  Success Rate by Epoch - Dogs</vt:lpstr>
      <vt:lpstr>Effect of Number of Epochs  Success Rate by Epoch - Humans</vt:lpstr>
      <vt:lpstr>5. Conclusion and Future Work</vt:lpstr>
      <vt:lpstr>Conclusions and Future Work</vt:lpstr>
      <vt:lpstr>End</vt:lpstr>
      <vt:lpstr>Additional Slides</vt:lpstr>
      <vt:lpstr>Training Algorithm </vt:lpstr>
      <vt:lpstr>Cell Phone Apps (Google Lens)</vt:lpstr>
      <vt:lpstr>Robot Control</vt:lpstr>
      <vt:lpstr>Self-Driving Cars</vt:lpstr>
      <vt:lpstr>Medical Imaging</vt:lpstr>
      <vt:lpstr>Markov Decision Processes</vt:lpstr>
      <vt:lpstr>Histogram of Oriented Gradients</vt:lpstr>
      <vt:lpstr>HOG Examples</vt:lpstr>
      <vt:lpstr>HOG, continued</vt:lpstr>
      <vt:lpstr>State Definition </vt:lpstr>
      <vt:lpstr>Action definitions</vt:lpstr>
      <vt:lpstr>Training Algorithm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Bounding Box Improvement With Reinforcement Learning</dc:title>
  <dc:creator>Andrew Cleland</dc:creator>
  <cp:lastModifiedBy>Andrea Cleland</cp:lastModifiedBy>
  <cp:revision>155</cp:revision>
  <dcterms:created xsi:type="dcterms:W3CDTF">2018-03-08T19:24:30Z</dcterms:created>
  <dcterms:modified xsi:type="dcterms:W3CDTF">2021-07-08T06:45:01Z</dcterms:modified>
</cp:coreProperties>
</file>